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9144000"/>
  <p:notesSz cx="6881800" cy="9296400"/>
  <p:embeddedFontLs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440">
          <p15:clr>
            <a:srgbClr val="A4A3A4"/>
          </p15:clr>
        </p15:guide>
      </p15:sldGuideLst>
    </p:ext>
    <p:ext uri="GoogleSlidesCustomDataVersion2">
      <go:slidesCustomData xmlns:go="http://customooxmlschemas.google.com/" r:id="rId70" roundtripDataSignature="AMtx7mg/+lUFc9X52hzLgDbd3Pnqi7gU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HelveticaNeue-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HelveticaNeue-italic.fntdata"/><Relationship Id="rId23" Type="http://schemas.openxmlformats.org/officeDocument/2006/relationships/slide" Target="slides/slide18.xml"/><Relationship Id="rId67" Type="http://schemas.openxmlformats.org/officeDocument/2006/relationships/font" Target="fonts/HelveticaNeue-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1325" cy="463550"/>
          </a:xfrm>
          <a:prstGeom prst="rect">
            <a:avLst/>
          </a:prstGeom>
          <a:noFill/>
          <a:ln>
            <a:noFill/>
          </a:ln>
        </p:spPr>
        <p:txBody>
          <a:bodyPr anchorCtr="0" anchor="ctr"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900488" y="0"/>
            <a:ext cx="2981325" cy="463550"/>
          </a:xfrm>
          <a:prstGeom prst="rect">
            <a:avLst/>
          </a:prstGeom>
          <a:noFill/>
          <a:ln>
            <a:noFill/>
          </a:ln>
        </p:spPr>
        <p:txBody>
          <a:bodyPr anchorCtr="0" anchor="ctr"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2850"/>
            <a:ext cx="2981325" cy="463550"/>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66" name="Google Shape;66;p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26" name="Google Shape;126;p1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1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33" name="Google Shape;133;p1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1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1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47" name="Google Shape;147;p1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1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55" name="Google Shape;155;p1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1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5" name="Google Shape;165;p1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1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2" name="Google Shape;172;p1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1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9" name="Google Shape;179;p1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1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86" name="Google Shape;186;p1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1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93" name="Google Shape;193;p1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1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72" name="Google Shape;72;p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p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00" name="Google Shape;200;p2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2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07" name="Google Shape;207;p2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2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14" name="Google Shape;214;p2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2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21" name="Google Shape;221;p2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2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2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34" name="Google Shape;234;p2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2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42" name="Google Shape;242;p2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7: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50" name="Google Shape;250;p2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57" name="Google Shape;257;p2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64" name="Google Shape;264;p2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p2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79" name="Google Shape;79;p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p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71" name="Google Shape;271;p3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3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78" name="Google Shape;278;p3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3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2: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85" name="Google Shape;285;p3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291" name="Google Shape;291;p3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97" name="Google Shape;297;p3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3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04" name="Google Shape;304;p3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3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11" name="Google Shape;311;p3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3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18" name="Google Shape;318;p3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p3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5" name="Google Shape;325;p3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31" name="Google Shape;331;p3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3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86" name="Google Shape;86;p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38" name="Google Shape;338;p4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4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46" name="Google Shape;346;p4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4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54" name="Google Shape;354;p4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4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62" name="Google Shape;362;p4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4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69" name="Google Shape;369;p4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4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76" name="Google Shape;376;p4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4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383" name="Google Shape;383;p4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4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90" name="Google Shape;390;p4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8: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96" name="Google Shape;396;p4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02" name="Google Shape;402;p4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4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93" name="Google Shape;93;p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10" name="Google Shape;410;p5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5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17" name="Google Shape;417;p5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5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24" name="Google Shape;424;p5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5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3:notes"/>
          <p:cNvSpPr txBox="1"/>
          <p:nvPr>
            <p:ph idx="1" type="body"/>
          </p:nvPr>
        </p:nvSpPr>
        <p:spPr>
          <a:xfrm>
            <a:off x="917575" y="4416425"/>
            <a:ext cx="5046663" cy="4181475"/>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31" name="Google Shape;431;p5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37" name="Google Shape;437;p5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5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5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p5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57" name="Google Shape;457;p5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5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64" name="Google Shape;464;p5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5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72" name="Google Shape;472;p5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5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00" name="Google Shape;100;p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479" name="Google Shape;479;p6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p6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13" name="Google Shape;113;p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1" name="Shape 21"/>
        <p:cNvGrpSpPr/>
        <p:nvPr/>
      </p:nvGrpSpPr>
      <p:grpSpPr>
        <a:xfrm>
          <a:off x="0" y="0"/>
          <a:ext cx="0" cy="0"/>
          <a:chOff x="0" y="0"/>
          <a:chExt cx="0" cy="0"/>
        </a:xfrm>
      </p:grpSpPr>
      <p:grpSp>
        <p:nvGrpSpPr>
          <p:cNvPr id="22" name="Google Shape;22;p62"/>
          <p:cNvGrpSpPr/>
          <p:nvPr/>
        </p:nvGrpSpPr>
        <p:grpSpPr>
          <a:xfrm>
            <a:off x="198438" y="2960688"/>
            <a:ext cx="8610600" cy="201612"/>
            <a:chOff x="125" y="1865"/>
            <a:chExt cx="5424" cy="127"/>
          </a:xfrm>
        </p:grpSpPr>
        <p:sp>
          <p:nvSpPr>
            <p:cNvPr id="23" name="Google Shape;23;p62"/>
            <p:cNvSpPr/>
            <p:nvPr/>
          </p:nvSpPr>
          <p:spPr>
            <a:xfrm>
              <a:off x="125" y="1865"/>
              <a:ext cx="1808" cy="127"/>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24" name="Google Shape;24;p62"/>
            <p:cNvSpPr/>
            <p:nvPr/>
          </p:nvSpPr>
          <p:spPr>
            <a:xfrm>
              <a:off x="1933" y="1865"/>
              <a:ext cx="1808" cy="127"/>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25" name="Google Shape;25;p62"/>
            <p:cNvSpPr/>
            <p:nvPr/>
          </p:nvSpPr>
          <p:spPr>
            <a:xfrm>
              <a:off x="3741" y="1865"/>
              <a:ext cx="1808" cy="127"/>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grpSp>
      <p:sp>
        <p:nvSpPr>
          <p:cNvPr id="26" name="Google Shape;26;p62"/>
          <p:cNvSpPr txBox="1"/>
          <p:nvPr/>
        </p:nvSpPr>
        <p:spPr>
          <a:xfrm>
            <a:off x="6489700" y="6588125"/>
            <a:ext cx="2713038" cy="244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336699"/>
                </a:solidFill>
                <a:latin typeface="Helvetica Neue"/>
                <a:ea typeface="Helvetica Neue"/>
                <a:cs typeface="Helvetica Neue"/>
                <a:sym typeface="Helvetica Neue"/>
              </a:rPr>
              <a:t>Silberschatz, Galvin and Gagne ©2018</a:t>
            </a:r>
            <a:endParaRPr/>
          </a:p>
        </p:txBody>
      </p:sp>
      <p:sp>
        <p:nvSpPr>
          <p:cNvPr id="27" name="Google Shape;27;p62"/>
          <p:cNvSpPr txBox="1"/>
          <p:nvPr/>
        </p:nvSpPr>
        <p:spPr>
          <a:xfrm>
            <a:off x="26988" y="6613525"/>
            <a:ext cx="2730500" cy="2460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u="none" cap="none" strike="noStrike">
                <a:solidFill>
                  <a:srgbClr val="336699"/>
                </a:solidFill>
                <a:latin typeface="Helvetica Neue"/>
                <a:ea typeface="Helvetica Neue"/>
                <a:cs typeface="Helvetica Neue"/>
                <a:sym typeface="Helvetica Neue"/>
              </a:rPr>
              <a:t>Operating System Concepts – 10</a:t>
            </a:r>
            <a:r>
              <a:rPr b="1" baseline="30000" i="0" lang="en-US" sz="1000" u="none" cap="none" strike="noStrike">
                <a:solidFill>
                  <a:srgbClr val="336699"/>
                </a:solidFill>
                <a:latin typeface="Helvetica Neue"/>
                <a:ea typeface="Helvetica Neue"/>
                <a:cs typeface="Helvetica Neue"/>
                <a:sym typeface="Helvetica Neue"/>
              </a:rPr>
              <a:t>th</a:t>
            </a:r>
            <a:r>
              <a:rPr b="1" i="0" lang="en-US" sz="1000" u="none" cap="none" strike="noStrike">
                <a:solidFill>
                  <a:srgbClr val="336699"/>
                </a:solidFill>
                <a:latin typeface="Helvetica Neue"/>
                <a:ea typeface="Helvetica Neue"/>
                <a:cs typeface="Helvetica Neue"/>
                <a:sym typeface="Helvetica Neue"/>
              </a:rPr>
              <a:t> Edition</a:t>
            </a:r>
            <a:endParaRPr/>
          </a:p>
        </p:txBody>
      </p:sp>
      <p:pic>
        <p:nvPicPr>
          <p:cNvPr descr="dino_4" id="28" name="Google Shape;28;p62"/>
          <p:cNvPicPr preferRelativeResize="0"/>
          <p:nvPr/>
        </p:nvPicPr>
        <p:blipFill rotWithShape="1">
          <a:blip r:embed="rId2">
            <a:alphaModFix/>
          </a:blip>
          <a:srcRect b="0" l="0" r="0" t="0"/>
          <a:stretch/>
        </p:blipFill>
        <p:spPr>
          <a:xfrm>
            <a:off x="3360738" y="4157663"/>
            <a:ext cx="2062162" cy="1593850"/>
          </a:xfrm>
          <a:prstGeom prst="rect">
            <a:avLst/>
          </a:prstGeom>
          <a:noFill/>
          <a:ln cap="flat" cmpd="sng" w="76200">
            <a:solidFill>
              <a:srgbClr val="336699"/>
            </a:solidFill>
            <a:prstDash val="solid"/>
            <a:miter lim="800000"/>
            <a:headEnd len="sm" w="sm" type="none"/>
            <a:tailEnd len="sm" w="sm" type="none"/>
          </a:ln>
        </p:spPr>
      </p:pic>
      <p:sp>
        <p:nvSpPr>
          <p:cNvPr id="29" name="Google Shape;29;p62"/>
          <p:cNvSpPr/>
          <p:nvPr/>
        </p:nvSpPr>
        <p:spPr>
          <a:xfrm>
            <a:off x="3224213" y="4006850"/>
            <a:ext cx="2336800" cy="1887538"/>
          </a:xfrm>
          <a:prstGeom prst="rect">
            <a:avLst/>
          </a:prstGeom>
          <a:noFill/>
          <a:ln cap="flat" cmpd="thinThick" w="57150">
            <a:solidFill>
              <a:srgbClr val="66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Verdana"/>
              <a:ea typeface="Verdana"/>
              <a:cs typeface="Verdana"/>
              <a:sym typeface="Verdana"/>
            </a:endParaRPr>
          </a:p>
        </p:txBody>
      </p:sp>
      <p:sp>
        <p:nvSpPr>
          <p:cNvPr id="30" name="Google Shape;30;p62"/>
          <p:cNvSpPr txBox="1"/>
          <p:nvPr>
            <p:ph type="ctrTitle"/>
          </p:nvPr>
        </p:nvSpPr>
        <p:spPr>
          <a:xfrm>
            <a:off x="685800" y="685800"/>
            <a:ext cx="7772400" cy="2127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3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 name="Shape 58"/>
        <p:cNvGrpSpPr/>
        <p:nvPr/>
      </p:nvGrpSpPr>
      <p:grpSpPr>
        <a:xfrm>
          <a:off x="0" y="0"/>
          <a:ext cx="0" cy="0"/>
          <a:chOff x="0" y="0"/>
          <a:chExt cx="0" cy="0"/>
        </a:xfrm>
      </p:grpSpPr>
      <p:sp>
        <p:nvSpPr>
          <p:cNvPr id="59" name="Google Shape;59;p7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71"/>
          <p:cNvSpPr txBox="1"/>
          <p:nvPr>
            <p:ph idx="1" type="body"/>
          </p:nvPr>
        </p:nvSpPr>
        <p:spPr>
          <a:xfrm rot="5400000">
            <a:off x="2405063" y="-365125"/>
            <a:ext cx="4530725" cy="7727950"/>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1" name="Shape 61"/>
        <p:cNvGrpSpPr/>
        <p:nvPr/>
      </p:nvGrpSpPr>
      <p:grpSpPr>
        <a:xfrm>
          <a:off x="0" y="0"/>
          <a:ext cx="0" cy="0"/>
          <a:chOff x="0" y="0"/>
          <a:chExt cx="0" cy="0"/>
        </a:xfrm>
      </p:grpSpPr>
      <p:sp>
        <p:nvSpPr>
          <p:cNvPr id="62" name="Google Shape;62;p72"/>
          <p:cNvSpPr txBox="1"/>
          <p:nvPr>
            <p:ph type="title"/>
          </p:nvPr>
        </p:nvSpPr>
        <p:spPr>
          <a:xfrm rot="5400000">
            <a:off x="5220494" y="1948657"/>
            <a:ext cx="5486400" cy="214471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72"/>
          <p:cNvSpPr txBox="1"/>
          <p:nvPr>
            <p:ph idx="1" type="body"/>
          </p:nvPr>
        </p:nvSpPr>
        <p:spPr>
          <a:xfrm rot="5400000">
            <a:off x="854869" y="-119856"/>
            <a:ext cx="5486400" cy="6281738"/>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63"/>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63"/>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lvl1pPr indent="-354330" lvl="0" marL="457200" algn="l">
              <a:spcBef>
                <a:spcPts val="630"/>
              </a:spcBef>
              <a:spcAft>
                <a:spcPts val="0"/>
              </a:spcAft>
              <a:buSzPts val="1980"/>
              <a:buChar char="▪"/>
              <a:defRPr/>
            </a:lvl1pPr>
            <a:lvl2pPr indent="-354330" lvl="1" marL="914400" algn="l">
              <a:spcBef>
                <a:spcPts val="630"/>
              </a:spcBef>
              <a:spcAft>
                <a:spcPts val="0"/>
              </a:spcAft>
              <a:buSzPts val="1980"/>
              <a:buChar char="•"/>
              <a:defRPr/>
            </a:lvl2pPr>
            <a:lvl3pPr indent="-314325" lvl="2" marL="1371600" algn="l">
              <a:spcBef>
                <a:spcPts val="630"/>
              </a:spcBef>
              <a:spcAft>
                <a:spcPts val="0"/>
              </a:spcAft>
              <a:buSzPts val="1350"/>
              <a:buChar char="4"/>
              <a:defRPr/>
            </a:lvl3pPr>
            <a:lvl4pPr indent="-314325" lvl="3" marL="1828800" algn="l">
              <a:spcBef>
                <a:spcPts val="630"/>
              </a:spcBef>
              <a:spcAft>
                <a:spcPts val="0"/>
              </a:spcAft>
              <a:buSzPts val="1350"/>
              <a:buChar char="–"/>
              <a:defRPr/>
            </a:lvl4pPr>
            <a:lvl5pPr indent="-314325" lvl="4" marL="2286000" algn="l">
              <a:spcBef>
                <a:spcPts val="630"/>
              </a:spcBef>
              <a:spcAft>
                <a:spcPts val="0"/>
              </a:spcAft>
              <a:buSzPts val="1350"/>
              <a:buChar char="»"/>
              <a:defRPr/>
            </a:lvl5pPr>
            <a:lvl6pPr indent="-314325" lvl="5" marL="2743200" algn="l">
              <a:spcBef>
                <a:spcPts val="630"/>
              </a:spcBef>
              <a:spcAft>
                <a:spcPts val="0"/>
              </a:spcAft>
              <a:buSzPts val="1350"/>
              <a:buChar char="»"/>
              <a:defRPr/>
            </a:lvl6pPr>
            <a:lvl7pPr indent="-314325" lvl="6" marL="3200400" algn="l">
              <a:spcBef>
                <a:spcPts val="630"/>
              </a:spcBef>
              <a:spcAft>
                <a:spcPts val="0"/>
              </a:spcAft>
              <a:buSzPts val="1350"/>
              <a:buChar char="»"/>
              <a:defRPr/>
            </a:lvl7pPr>
            <a:lvl8pPr indent="-314325" lvl="7" marL="3657600" algn="l">
              <a:spcBef>
                <a:spcPts val="630"/>
              </a:spcBef>
              <a:spcAft>
                <a:spcPts val="0"/>
              </a:spcAft>
              <a:buSzPts val="1350"/>
              <a:buChar char="»"/>
              <a:defRPr/>
            </a:lvl8pPr>
            <a:lvl9pPr indent="-314325" lvl="8" marL="4114800" algn="l">
              <a:spcBef>
                <a:spcPts val="63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4"/>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6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700"/>
              </a:spcBef>
              <a:spcAft>
                <a:spcPts val="0"/>
              </a:spcAft>
              <a:buSzPts val="2200"/>
              <a:buNone/>
              <a:defRPr sz="2000"/>
            </a:lvl1pPr>
            <a:lvl2pPr indent="-228600" lvl="1" marL="914400" algn="l">
              <a:spcBef>
                <a:spcPts val="630"/>
              </a:spcBef>
              <a:spcAft>
                <a:spcPts val="0"/>
              </a:spcAft>
              <a:buSzPts val="1980"/>
              <a:buNone/>
              <a:defRPr sz="1800"/>
            </a:lvl2pPr>
            <a:lvl3pPr indent="-228600" lvl="2" marL="1371600" algn="l">
              <a:spcBef>
                <a:spcPts val="560"/>
              </a:spcBef>
              <a:spcAft>
                <a:spcPts val="0"/>
              </a:spcAft>
              <a:buSzPts val="1200"/>
              <a:buNone/>
              <a:defRPr sz="1600"/>
            </a:lvl3pPr>
            <a:lvl4pPr indent="-228600" lvl="3" marL="1828800" algn="l">
              <a:spcBef>
                <a:spcPts val="490"/>
              </a:spcBef>
              <a:spcAft>
                <a:spcPts val="0"/>
              </a:spcAft>
              <a:buSzPts val="1050"/>
              <a:buFont typeface="Helvetica Neue"/>
              <a:buNone/>
              <a:defRPr sz="1400"/>
            </a:lvl4pPr>
            <a:lvl5pPr indent="-228600" lvl="4" marL="2286000" algn="l">
              <a:spcBef>
                <a:spcPts val="490"/>
              </a:spcBef>
              <a:spcAft>
                <a:spcPts val="0"/>
              </a:spcAft>
              <a:buSzPts val="1050"/>
              <a:buFont typeface="Helvetica Neue"/>
              <a:buNone/>
              <a:defRPr sz="1400"/>
            </a:lvl5pPr>
            <a:lvl6pPr indent="-228600" lvl="5" marL="2743200" algn="l">
              <a:spcBef>
                <a:spcPts val="490"/>
              </a:spcBef>
              <a:spcAft>
                <a:spcPts val="0"/>
              </a:spcAft>
              <a:buSzPts val="1050"/>
              <a:buFont typeface="Helvetica Neue"/>
              <a:buNone/>
              <a:defRPr sz="1400"/>
            </a:lvl6pPr>
            <a:lvl7pPr indent="-228600" lvl="6" marL="3200400" algn="l">
              <a:spcBef>
                <a:spcPts val="490"/>
              </a:spcBef>
              <a:spcAft>
                <a:spcPts val="0"/>
              </a:spcAft>
              <a:buSzPts val="1050"/>
              <a:buFont typeface="Helvetica Neue"/>
              <a:buNone/>
              <a:defRPr sz="1400"/>
            </a:lvl7pPr>
            <a:lvl8pPr indent="-228600" lvl="7" marL="3657600" algn="l">
              <a:spcBef>
                <a:spcPts val="490"/>
              </a:spcBef>
              <a:spcAft>
                <a:spcPts val="0"/>
              </a:spcAft>
              <a:buSzPts val="1050"/>
              <a:buFont typeface="Helvetica Neue"/>
              <a:buNone/>
              <a:defRPr sz="1400"/>
            </a:lvl8pPr>
            <a:lvl9pPr indent="-228600" lvl="8" marL="4114800" algn="l">
              <a:spcBef>
                <a:spcPts val="490"/>
              </a:spcBef>
              <a:spcAft>
                <a:spcPts val="0"/>
              </a:spcAft>
              <a:buSzPts val="1050"/>
              <a:buFont typeface="Helvetica Neue"/>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6"/>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66"/>
          <p:cNvSpPr txBox="1"/>
          <p:nvPr>
            <p:ph idx="1" type="body"/>
          </p:nvPr>
        </p:nvSpPr>
        <p:spPr>
          <a:xfrm>
            <a:off x="806450" y="1233488"/>
            <a:ext cx="4038600" cy="4530725"/>
          </a:xfrm>
          <a:prstGeom prst="rect">
            <a:avLst/>
          </a:prstGeom>
          <a:noFill/>
          <a:ln>
            <a:noFill/>
          </a:ln>
        </p:spPr>
        <p:txBody>
          <a:bodyPr anchorCtr="0" anchor="t" bIns="45700" lIns="91425" spcFirstLastPara="1" rIns="91425" wrap="square" tIns="45700">
            <a:noAutofit/>
          </a:bodyPr>
          <a:lstStyle>
            <a:lvl1pPr indent="-424180" lvl="0" marL="457200" algn="l">
              <a:spcBef>
                <a:spcPts val="980"/>
              </a:spcBef>
              <a:spcAft>
                <a:spcPts val="0"/>
              </a:spcAft>
              <a:buSzPts val="3080"/>
              <a:buChar char="▪"/>
              <a:defRPr sz="2800"/>
            </a:lvl1pPr>
            <a:lvl2pPr indent="-396240" lvl="1" marL="914400" algn="l">
              <a:spcBef>
                <a:spcPts val="840"/>
              </a:spcBef>
              <a:spcAft>
                <a:spcPts val="0"/>
              </a:spcAft>
              <a:buSzPts val="2640"/>
              <a:buChar char="•"/>
              <a:defRPr sz="2400"/>
            </a:lvl2pPr>
            <a:lvl3pPr indent="-323850" lvl="2" marL="1371600" algn="l">
              <a:spcBef>
                <a:spcPts val="700"/>
              </a:spcBef>
              <a:spcAft>
                <a:spcPts val="0"/>
              </a:spcAft>
              <a:buSzPts val="1500"/>
              <a:buChar char="4"/>
              <a:defRPr sz="2000"/>
            </a:lvl3pPr>
            <a:lvl4pPr indent="-314325" lvl="3" marL="1828800" algn="l">
              <a:spcBef>
                <a:spcPts val="630"/>
              </a:spcBef>
              <a:spcAft>
                <a:spcPts val="0"/>
              </a:spcAft>
              <a:buSzPts val="1350"/>
              <a:buFont typeface="Helvetica Neue"/>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
        <p:nvSpPr>
          <p:cNvPr id="42" name="Google Shape;42;p66"/>
          <p:cNvSpPr txBox="1"/>
          <p:nvPr>
            <p:ph idx="2" type="body"/>
          </p:nvPr>
        </p:nvSpPr>
        <p:spPr>
          <a:xfrm>
            <a:off x="4997450" y="1233488"/>
            <a:ext cx="4038600" cy="4530725"/>
          </a:xfrm>
          <a:prstGeom prst="rect">
            <a:avLst/>
          </a:prstGeom>
          <a:noFill/>
          <a:ln>
            <a:noFill/>
          </a:ln>
        </p:spPr>
        <p:txBody>
          <a:bodyPr anchorCtr="0" anchor="t" bIns="45700" lIns="91425" spcFirstLastPara="1" rIns="91425" wrap="square" tIns="45700">
            <a:noAutofit/>
          </a:bodyPr>
          <a:lstStyle>
            <a:lvl1pPr indent="-424180" lvl="0" marL="457200" algn="l">
              <a:spcBef>
                <a:spcPts val="980"/>
              </a:spcBef>
              <a:spcAft>
                <a:spcPts val="0"/>
              </a:spcAft>
              <a:buSzPts val="3080"/>
              <a:buChar char="▪"/>
              <a:defRPr sz="2800"/>
            </a:lvl1pPr>
            <a:lvl2pPr indent="-396240" lvl="1" marL="914400" algn="l">
              <a:spcBef>
                <a:spcPts val="840"/>
              </a:spcBef>
              <a:spcAft>
                <a:spcPts val="0"/>
              </a:spcAft>
              <a:buSzPts val="2640"/>
              <a:buChar char="•"/>
              <a:defRPr sz="2400"/>
            </a:lvl2pPr>
            <a:lvl3pPr indent="-323850" lvl="2" marL="1371600" algn="l">
              <a:spcBef>
                <a:spcPts val="700"/>
              </a:spcBef>
              <a:spcAft>
                <a:spcPts val="0"/>
              </a:spcAft>
              <a:buSzPts val="1500"/>
              <a:buChar char="4"/>
              <a:defRPr sz="2000"/>
            </a:lvl3pPr>
            <a:lvl4pPr indent="-314325" lvl="3" marL="1828800" algn="l">
              <a:spcBef>
                <a:spcPts val="630"/>
              </a:spcBef>
              <a:spcAft>
                <a:spcPts val="0"/>
              </a:spcAft>
              <a:buSzPts val="1350"/>
              <a:buFont typeface="Helvetica Neue"/>
              <a:buChar char="–"/>
              <a:defRPr sz="1800"/>
            </a:lvl4pPr>
            <a:lvl5pPr indent="-314325" lvl="4" marL="2286000" algn="l">
              <a:spcBef>
                <a:spcPts val="630"/>
              </a:spcBef>
              <a:spcAft>
                <a:spcPts val="0"/>
              </a:spcAft>
              <a:buSzPts val="1350"/>
              <a:buFont typeface="Helvetica Neue"/>
              <a:buChar char="»"/>
              <a:defRPr sz="1800"/>
            </a:lvl5pPr>
            <a:lvl6pPr indent="-314325" lvl="5" marL="2743200" algn="l">
              <a:spcBef>
                <a:spcPts val="630"/>
              </a:spcBef>
              <a:spcAft>
                <a:spcPts val="0"/>
              </a:spcAft>
              <a:buSzPts val="1350"/>
              <a:buFont typeface="Helvetica Neue"/>
              <a:buChar char="»"/>
              <a:defRPr sz="1800"/>
            </a:lvl6pPr>
            <a:lvl7pPr indent="-314325" lvl="6" marL="3200400" algn="l">
              <a:spcBef>
                <a:spcPts val="630"/>
              </a:spcBef>
              <a:spcAft>
                <a:spcPts val="0"/>
              </a:spcAft>
              <a:buSzPts val="1350"/>
              <a:buFont typeface="Helvetica Neue"/>
              <a:buChar char="»"/>
              <a:defRPr sz="1800"/>
            </a:lvl7pPr>
            <a:lvl8pPr indent="-314325" lvl="7" marL="3657600" algn="l">
              <a:spcBef>
                <a:spcPts val="630"/>
              </a:spcBef>
              <a:spcAft>
                <a:spcPts val="0"/>
              </a:spcAft>
              <a:buSzPts val="1350"/>
              <a:buFont typeface="Helvetica Neue"/>
              <a:buChar char="»"/>
              <a:defRPr sz="1800"/>
            </a:lvl8pPr>
            <a:lvl9pPr indent="-314325" lvl="8" marL="4114800" algn="l">
              <a:spcBef>
                <a:spcPts val="630"/>
              </a:spcBef>
              <a:spcAft>
                <a:spcPts val="0"/>
              </a:spcAft>
              <a:buSzPts val="1350"/>
              <a:buFont typeface="Helvetica Neue"/>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7"/>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6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640"/>
              <a:buNone/>
              <a:defRPr b="1" sz="2400"/>
            </a:lvl1pPr>
            <a:lvl2pPr indent="-228600" lvl="1" marL="914400" algn="l">
              <a:spcBef>
                <a:spcPts val="700"/>
              </a:spcBef>
              <a:spcAft>
                <a:spcPts val="0"/>
              </a:spcAft>
              <a:buSzPts val="22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200"/>
              <a:buFont typeface="Helvetica Neue"/>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46" name="Google Shape;46;p6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96240" lvl="0" marL="457200" algn="l">
              <a:spcBef>
                <a:spcPts val="840"/>
              </a:spcBef>
              <a:spcAft>
                <a:spcPts val="0"/>
              </a:spcAft>
              <a:buSzPts val="2640"/>
              <a:buChar char="▪"/>
              <a:defRPr sz="2400"/>
            </a:lvl1pPr>
            <a:lvl2pPr indent="-368300" lvl="1" marL="914400" algn="l">
              <a:spcBef>
                <a:spcPts val="700"/>
              </a:spcBef>
              <a:spcAft>
                <a:spcPts val="0"/>
              </a:spcAft>
              <a:buSzPts val="2200"/>
              <a:buChar char="•"/>
              <a:defRPr sz="2000"/>
            </a:lvl2pPr>
            <a:lvl3pPr indent="-314325" lvl="2" marL="1371600" algn="l">
              <a:spcBef>
                <a:spcPts val="630"/>
              </a:spcBef>
              <a:spcAft>
                <a:spcPts val="0"/>
              </a:spcAft>
              <a:buSzPts val="1350"/>
              <a:buChar char="4"/>
              <a:defRPr sz="1800"/>
            </a:lvl3pPr>
            <a:lvl4pPr indent="-304800" lvl="3" marL="1828800" algn="l">
              <a:spcBef>
                <a:spcPts val="560"/>
              </a:spcBef>
              <a:spcAft>
                <a:spcPts val="0"/>
              </a:spcAft>
              <a:buSzPts val="1200"/>
              <a:buFont typeface="Helvetica Neue"/>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
        <p:nvSpPr>
          <p:cNvPr id="47" name="Google Shape;47;p6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840"/>
              </a:spcBef>
              <a:spcAft>
                <a:spcPts val="0"/>
              </a:spcAft>
              <a:buSzPts val="2640"/>
              <a:buNone/>
              <a:defRPr b="1" sz="2400"/>
            </a:lvl1pPr>
            <a:lvl2pPr indent="-228600" lvl="1" marL="914400" algn="l">
              <a:spcBef>
                <a:spcPts val="700"/>
              </a:spcBef>
              <a:spcAft>
                <a:spcPts val="0"/>
              </a:spcAft>
              <a:buSzPts val="2200"/>
              <a:buNone/>
              <a:defRPr b="1" sz="2000"/>
            </a:lvl2pPr>
            <a:lvl3pPr indent="-228600" lvl="2" marL="1371600" algn="l">
              <a:spcBef>
                <a:spcPts val="630"/>
              </a:spcBef>
              <a:spcAft>
                <a:spcPts val="0"/>
              </a:spcAft>
              <a:buSzPts val="1350"/>
              <a:buNone/>
              <a:defRPr b="1" sz="1800"/>
            </a:lvl3pPr>
            <a:lvl4pPr indent="-228600" lvl="3" marL="1828800" algn="l">
              <a:spcBef>
                <a:spcPts val="560"/>
              </a:spcBef>
              <a:spcAft>
                <a:spcPts val="0"/>
              </a:spcAft>
              <a:buSzPts val="1200"/>
              <a:buFont typeface="Helvetica Neue"/>
              <a:buNone/>
              <a:defRPr b="1" sz="1600"/>
            </a:lvl4pPr>
            <a:lvl5pPr indent="-228600" lvl="4" marL="2286000" algn="l">
              <a:spcBef>
                <a:spcPts val="560"/>
              </a:spcBef>
              <a:spcAft>
                <a:spcPts val="0"/>
              </a:spcAft>
              <a:buSzPts val="1200"/>
              <a:buFont typeface="Helvetica Neue"/>
              <a:buNone/>
              <a:defRPr b="1" sz="1600"/>
            </a:lvl5pPr>
            <a:lvl6pPr indent="-228600" lvl="5" marL="2743200" algn="l">
              <a:spcBef>
                <a:spcPts val="560"/>
              </a:spcBef>
              <a:spcAft>
                <a:spcPts val="0"/>
              </a:spcAft>
              <a:buSzPts val="1200"/>
              <a:buFont typeface="Helvetica Neue"/>
              <a:buNone/>
              <a:defRPr b="1" sz="1600"/>
            </a:lvl6pPr>
            <a:lvl7pPr indent="-228600" lvl="6" marL="3200400" algn="l">
              <a:spcBef>
                <a:spcPts val="560"/>
              </a:spcBef>
              <a:spcAft>
                <a:spcPts val="0"/>
              </a:spcAft>
              <a:buSzPts val="1200"/>
              <a:buFont typeface="Helvetica Neue"/>
              <a:buNone/>
              <a:defRPr b="1" sz="1600"/>
            </a:lvl7pPr>
            <a:lvl8pPr indent="-228600" lvl="7" marL="3657600" algn="l">
              <a:spcBef>
                <a:spcPts val="560"/>
              </a:spcBef>
              <a:spcAft>
                <a:spcPts val="0"/>
              </a:spcAft>
              <a:buSzPts val="1200"/>
              <a:buFont typeface="Helvetica Neue"/>
              <a:buNone/>
              <a:defRPr b="1" sz="1600"/>
            </a:lvl8pPr>
            <a:lvl9pPr indent="-228600" lvl="8" marL="4114800" algn="l">
              <a:spcBef>
                <a:spcPts val="560"/>
              </a:spcBef>
              <a:spcAft>
                <a:spcPts val="0"/>
              </a:spcAft>
              <a:buSzPts val="1200"/>
              <a:buFont typeface="Helvetica Neue"/>
              <a:buNone/>
              <a:defRPr b="1" sz="1600"/>
            </a:lvl9pPr>
          </a:lstStyle>
          <a:p/>
        </p:txBody>
      </p:sp>
      <p:sp>
        <p:nvSpPr>
          <p:cNvPr id="48" name="Google Shape;48;p6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96240" lvl="0" marL="457200" algn="l">
              <a:spcBef>
                <a:spcPts val="840"/>
              </a:spcBef>
              <a:spcAft>
                <a:spcPts val="0"/>
              </a:spcAft>
              <a:buSzPts val="2640"/>
              <a:buChar char="▪"/>
              <a:defRPr sz="2400"/>
            </a:lvl1pPr>
            <a:lvl2pPr indent="-368300" lvl="1" marL="914400" algn="l">
              <a:spcBef>
                <a:spcPts val="700"/>
              </a:spcBef>
              <a:spcAft>
                <a:spcPts val="0"/>
              </a:spcAft>
              <a:buSzPts val="2200"/>
              <a:buChar char="•"/>
              <a:defRPr sz="2000"/>
            </a:lvl2pPr>
            <a:lvl3pPr indent="-314325" lvl="2" marL="1371600" algn="l">
              <a:spcBef>
                <a:spcPts val="630"/>
              </a:spcBef>
              <a:spcAft>
                <a:spcPts val="0"/>
              </a:spcAft>
              <a:buSzPts val="1350"/>
              <a:buChar char="4"/>
              <a:defRPr sz="1800"/>
            </a:lvl3pPr>
            <a:lvl4pPr indent="-304800" lvl="3" marL="1828800" algn="l">
              <a:spcBef>
                <a:spcPts val="560"/>
              </a:spcBef>
              <a:spcAft>
                <a:spcPts val="0"/>
              </a:spcAft>
              <a:buSzPts val="1200"/>
              <a:buFont typeface="Helvetica Neue"/>
              <a:buChar char="–"/>
              <a:defRPr sz="1600"/>
            </a:lvl4pPr>
            <a:lvl5pPr indent="-304800" lvl="4" marL="2286000" algn="l">
              <a:spcBef>
                <a:spcPts val="560"/>
              </a:spcBef>
              <a:spcAft>
                <a:spcPts val="0"/>
              </a:spcAft>
              <a:buSzPts val="1200"/>
              <a:buFont typeface="Helvetica Neue"/>
              <a:buChar char="»"/>
              <a:defRPr sz="1600"/>
            </a:lvl5pPr>
            <a:lvl6pPr indent="-304800" lvl="5" marL="2743200" algn="l">
              <a:spcBef>
                <a:spcPts val="560"/>
              </a:spcBef>
              <a:spcAft>
                <a:spcPts val="0"/>
              </a:spcAft>
              <a:buSzPts val="1200"/>
              <a:buFont typeface="Helvetica Neue"/>
              <a:buChar char="»"/>
              <a:defRPr sz="1600"/>
            </a:lvl6pPr>
            <a:lvl7pPr indent="-304800" lvl="6" marL="3200400" algn="l">
              <a:spcBef>
                <a:spcPts val="560"/>
              </a:spcBef>
              <a:spcAft>
                <a:spcPts val="0"/>
              </a:spcAft>
              <a:buSzPts val="1200"/>
              <a:buFont typeface="Helvetica Neue"/>
              <a:buChar char="»"/>
              <a:defRPr sz="1600"/>
            </a:lvl7pPr>
            <a:lvl8pPr indent="-304800" lvl="7" marL="3657600" algn="l">
              <a:spcBef>
                <a:spcPts val="560"/>
              </a:spcBef>
              <a:spcAft>
                <a:spcPts val="0"/>
              </a:spcAft>
              <a:buSzPts val="1200"/>
              <a:buFont typeface="Helvetica Neue"/>
              <a:buChar char="»"/>
              <a:defRPr sz="1600"/>
            </a:lvl8pPr>
            <a:lvl9pPr indent="-304800" lvl="8" marL="4114800" algn="l">
              <a:spcBef>
                <a:spcPts val="560"/>
              </a:spcBef>
              <a:spcAft>
                <a:spcPts val="0"/>
              </a:spcAft>
              <a:buSzPts val="1200"/>
              <a:buFont typeface="Helvetica Neue"/>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6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6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52119" lvl="0" marL="457200" algn="l">
              <a:spcBef>
                <a:spcPts val="1120"/>
              </a:spcBef>
              <a:spcAft>
                <a:spcPts val="0"/>
              </a:spcAft>
              <a:buSzPts val="3520"/>
              <a:buChar char="▪"/>
              <a:defRPr sz="3200"/>
            </a:lvl1pPr>
            <a:lvl2pPr indent="-424180" lvl="1" marL="914400" algn="l">
              <a:spcBef>
                <a:spcPts val="980"/>
              </a:spcBef>
              <a:spcAft>
                <a:spcPts val="0"/>
              </a:spcAft>
              <a:buSzPts val="3080"/>
              <a:buChar char="•"/>
              <a:defRPr sz="2800"/>
            </a:lvl2pPr>
            <a:lvl3pPr indent="-342900" lvl="2" marL="1371600" algn="l">
              <a:spcBef>
                <a:spcPts val="840"/>
              </a:spcBef>
              <a:spcAft>
                <a:spcPts val="0"/>
              </a:spcAft>
              <a:buSzPts val="1800"/>
              <a:buChar char="4"/>
              <a:defRPr sz="2400"/>
            </a:lvl3pPr>
            <a:lvl4pPr indent="-323850" lvl="3" marL="1828800" algn="l">
              <a:spcBef>
                <a:spcPts val="700"/>
              </a:spcBef>
              <a:spcAft>
                <a:spcPts val="0"/>
              </a:spcAft>
              <a:buSzPts val="1500"/>
              <a:buFont typeface="Helvetica Neue"/>
              <a:buChar char="–"/>
              <a:defRPr sz="2000"/>
            </a:lvl4pPr>
            <a:lvl5pPr indent="-323850" lvl="4" marL="2286000" algn="l">
              <a:spcBef>
                <a:spcPts val="700"/>
              </a:spcBef>
              <a:spcAft>
                <a:spcPts val="0"/>
              </a:spcAft>
              <a:buSzPts val="1500"/>
              <a:buFont typeface="Helvetica Neue"/>
              <a:buChar char="»"/>
              <a:defRPr sz="2000"/>
            </a:lvl5pPr>
            <a:lvl6pPr indent="-323850" lvl="5" marL="2743200" algn="l">
              <a:spcBef>
                <a:spcPts val="700"/>
              </a:spcBef>
              <a:spcAft>
                <a:spcPts val="0"/>
              </a:spcAft>
              <a:buSzPts val="1500"/>
              <a:buFont typeface="Helvetica Neue"/>
              <a:buChar char="»"/>
              <a:defRPr sz="2000"/>
            </a:lvl6pPr>
            <a:lvl7pPr indent="-323850" lvl="6" marL="3200400" algn="l">
              <a:spcBef>
                <a:spcPts val="700"/>
              </a:spcBef>
              <a:spcAft>
                <a:spcPts val="0"/>
              </a:spcAft>
              <a:buSzPts val="1500"/>
              <a:buFont typeface="Helvetica Neue"/>
              <a:buChar char="»"/>
              <a:defRPr sz="2000"/>
            </a:lvl7pPr>
            <a:lvl8pPr indent="-323850" lvl="7" marL="3657600" algn="l">
              <a:spcBef>
                <a:spcPts val="700"/>
              </a:spcBef>
              <a:spcAft>
                <a:spcPts val="0"/>
              </a:spcAft>
              <a:buSzPts val="1500"/>
              <a:buFont typeface="Helvetica Neue"/>
              <a:buChar char="»"/>
              <a:defRPr sz="2000"/>
            </a:lvl8pPr>
            <a:lvl9pPr indent="-323850" lvl="8" marL="4114800" algn="l">
              <a:spcBef>
                <a:spcPts val="700"/>
              </a:spcBef>
              <a:spcAft>
                <a:spcPts val="0"/>
              </a:spcAft>
              <a:buSzPts val="1500"/>
              <a:buFont typeface="Helvetica Neue"/>
              <a:buChar char="»"/>
              <a:defRPr sz="2000"/>
            </a:lvl9pPr>
          </a:lstStyle>
          <a:p/>
        </p:txBody>
      </p:sp>
      <p:sp>
        <p:nvSpPr>
          <p:cNvPr id="53" name="Google Shape;53;p6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540"/>
              <a:buNone/>
              <a:defRPr sz="1400"/>
            </a:lvl1pPr>
            <a:lvl2pPr indent="-228600" lvl="1" marL="914400" algn="l">
              <a:spcBef>
                <a:spcPts val="420"/>
              </a:spcBef>
              <a:spcAft>
                <a:spcPts val="0"/>
              </a:spcAft>
              <a:buSzPts val="132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675"/>
              <a:buFont typeface="Helvetica Neue"/>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7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70"/>
          <p:cNvSpPr/>
          <p:nvPr>
            <p:ph idx="2" type="pic"/>
          </p:nvPr>
        </p:nvSpPr>
        <p:spPr>
          <a:xfrm>
            <a:off x="1792288" y="612775"/>
            <a:ext cx="5486400" cy="4114800"/>
          </a:xfrm>
          <a:prstGeom prst="rect">
            <a:avLst/>
          </a:prstGeom>
          <a:noFill/>
          <a:ln>
            <a:noFill/>
          </a:ln>
        </p:spPr>
      </p:sp>
      <p:sp>
        <p:nvSpPr>
          <p:cNvPr id="57" name="Google Shape;57;p7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490"/>
              </a:spcBef>
              <a:spcAft>
                <a:spcPts val="0"/>
              </a:spcAft>
              <a:buSzPts val="1540"/>
              <a:buNone/>
              <a:defRPr sz="1400"/>
            </a:lvl1pPr>
            <a:lvl2pPr indent="-228600" lvl="1" marL="914400" algn="l">
              <a:spcBef>
                <a:spcPts val="420"/>
              </a:spcBef>
              <a:spcAft>
                <a:spcPts val="0"/>
              </a:spcAft>
              <a:buSzPts val="1320"/>
              <a:buNone/>
              <a:defRPr sz="1200"/>
            </a:lvl2pPr>
            <a:lvl3pPr indent="-228600" lvl="2" marL="1371600" algn="l">
              <a:spcBef>
                <a:spcPts val="350"/>
              </a:spcBef>
              <a:spcAft>
                <a:spcPts val="0"/>
              </a:spcAft>
              <a:buSzPts val="750"/>
              <a:buNone/>
              <a:defRPr sz="1000"/>
            </a:lvl3pPr>
            <a:lvl4pPr indent="-228600" lvl="3" marL="1828800" algn="l">
              <a:spcBef>
                <a:spcPts val="315"/>
              </a:spcBef>
              <a:spcAft>
                <a:spcPts val="0"/>
              </a:spcAft>
              <a:buSzPts val="675"/>
              <a:buFont typeface="Helvetica Neue"/>
              <a:buNone/>
              <a:defRPr sz="900"/>
            </a:lvl4pPr>
            <a:lvl5pPr indent="-228600" lvl="4" marL="2286000" algn="l">
              <a:spcBef>
                <a:spcPts val="315"/>
              </a:spcBef>
              <a:spcAft>
                <a:spcPts val="0"/>
              </a:spcAft>
              <a:buSzPts val="675"/>
              <a:buFont typeface="Helvetica Neue"/>
              <a:buNone/>
              <a:defRPr sz="900"/>
            </a:lvl5pPr>
            <a:lvl6pPr indent="-228600" lvl="5" marL="2743200" algn="l">
              <a:spcBef>
                <a:spcPts val="315"/>
              </a:spcBef>
              <a:spcAft>
                <a:spcPts val="0"/>
              </a:spcAft>
              <a:buSzPts val="675"/>
              <a:buFont typeface="Helvetica Neue"/>
              <a:buNone/>
              <a:defRPr sz="900"/>
            </a:lvl6pPr>
            <a:lvl7pPr indent="-228600" lvl="6" marL="3200400" algn="l">
              <a:spcBef>
                <a:spcPts val="315"/>
              </a:spcBef>
              <a:spcAft>
                <a:spcPts val="0"/>
              </a:spcAft>
              <a:buSzPts val="675"/>
              <a:buFont typeface="Helvetica Neue"/>
              <a:buNone/>
              <a:defRPr sz="900"/>
            </a:lvl7pPr>
            <a:lvl8pPr indent="-228600" lvl="7" marL="3657600" algn="l">
              <a:spcBef>
                <a:spcPts val="315"/>
              </a:spcBef>
              <a:spcAft>
                <a:spcPts val="0"/>
              </a:spcAft>
              <a:buSzPts val="675"/>
              <a:buFont typeface="Helvetica Neue"/>
              <a:buNone/>
              <a:defRPr sz="900"/>
            </a:lvl8pPr>
            <a:lvl9pPr indent="-228600" lvl="8" marL="4114800" algn="l">
              <a:spcBef>
                <a:spcPts val="315"/>
              </a:spcBef>
              <a:spcAft>
                <a:spcPts val="0"/>
              </a:spcAft>
              <a:buSzPts val="675"/>
              <a:buFont typeface="Helvetica Neue"/>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3.jpg"/><Relationship Id="rId2" Type="http://schemas.openxmlformats.org/officeDocument/2006/relationships/image" Target="../media/image15.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dino_3" id="10" name="Google Shape;10;p61"/>
          <p:cNvPicPr preferRelativeResize="0"/>
          <p:nvPr/>
        </p:nvPicPr>
        <p:blipFill rotWithShape="1">
          <a:blip r:embed="rId1">
            <a:alphaModFix/>
          </a:blip>
          <a:srcRect b="0" l="0" r="0" t="0"/>
          <a:stretch/>
        </p:blipFill>
        <p:spPr>
          <a:xfrm>
            <a:off x="285750" y="0"/>
            <a:ext cx="1195388" cy="908050"/>
          </a:xfrm>
          <a:prstGeom prst="rect">
            <a:avLst/>
          </a:prstGeom>
          <a:noFill/>
          <a:ln>
            <a:noFill/>
          </a:ln>
        </p:spPr>
      </p:pic>
      <p:sp>
        <p:nvSpPr>
          <p:cNvPr id="11" name="Google Shape;11;p61"/>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rgbClr val="006699"/>
                </a:solidFill>
                <a:latin typeface="Arial"/>
                <a:ea typeface="Arial"/>
                <a:cs typeface="Arial"/>
                <a:sym typeface="Arial"/>
              </a:defRPr>
            </a:lvl9pPr>
          </a:lstStyle>
          <a:p/>
        </p:txBody>
      </p:sp>
      <p:sp>
        <p:nvSpPr>
          <p:cNvPr id="12" name="Google Shape;12;p61"/>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lvl1pPr indent="-354330" lvl="0" marL="457200" marR="0" rtl="0" algn="l">
              <a:spcBef>
                <a:spcPts val="630"/>
              </a:spcBef>
              <a:spcAft>
                <a:spcPts val="0"/>
              </a:spcAft>
              <a:buClr>
                <a:srgbClr val="993300"/>
              </a:buClr>
              <a:buSzPts val="1980"/>
              <a:buFont typeface="Noto Sans Symbols"/>
              <a:buChar char="▪"/>
              <a:defRPr b="0" i="0" sz="1800" u="none" cap="none" strike="noStrike">
                <a:solidFill>
                  <a:schemeClr val="dk1"/>
                </a:solidFill>
                <a:latin typeface="Helvetica Neue"/>
                <a:ea typeface="Helvetica Neue"/>
                <a:cs typeface="Helvetica Neue"/>
                <a:sym typeface="Helvetica Neue"/>
              </a:defRPr>
            </a:lvl1pPr>
            <a:lvl2pPr indent="-354330" lvl="1" marL="914400" marR="0" rtl="0" algn="l">
              <a:spcBef>
                <a:spcPts val="630"/>
              </a:spcBef>
              <a:spcAft>
                <a:spcPts val="0"/>
              </a:spcAft>
              <a:buClr>
                <a:srgbClr val="CC6600"/>
              </a:buClr>
              <a:buSzPts val="1980"/>
              <a:buFont typeface="Arial"/>
              <a:buChar char="•"/>
              <a:defRPr b="0" i="0" sz="1800" u="none" cap="none" strike="noStrike">
                <a:solidFill>
                  <a:schemeClr val="dk1"/>
                </a:solidFill>
                <a:latin typeface="Helvetica Neue"/>
                <a:ea typeface="Helvetica Neue"/>
                <a:cs typeface="Helvetica Neue"/>
                <a:sym typeface="Helvetica Neue"/>
              </a:defRPr>
            </a:lvl2pPr>
            <a:lvl3pPr indent="-314325" lvl="2" marL="1371600" marR="0" rtl="0" algn="l">
              <a:spcBef>
                <a:spcPts val="630"/>
              </a:spcBef>
              <a:spcAft>
                <a:spcPts val="0"/>
              </a:spcAft>
              <a:buClr>
                <a:srgbClr val="009900"/>
              </a:buClr>
              <a:buSzPts val="1350"/>
              <a:buFont typeface="Arimo"/>
              <a:buChar char="4"/>
              <a:defRPr b="0" i="0" sz="1800" u="none" cap="none" strike="noStrike">
                <a:solidFill>
                  <a:schemeClr val="dk1"/>
                </a:solidFill>
                <a:latin typeface="Helvetica Neue"/>
                <a:ea typeface="Helvetica Neue"/>
                <a:cs typeface="Helvetica Neue"/>
                <a:sym typeface="Helvetica Neue"/>
              </a:defRPr>
            </a:lvl3pPr>
            <a:lvl4pPr indent="-314325" lvl="3" marL="1828800" marR="0" rtl="0" algn="l">
              <a:spcBef>
                <a:spcPts val="630"/>
              </a:spcBef>
              <a:spcAft>
                <a:spcPts val="0"/>
              </a:spcAft>
              <a:buClr>
                <a:schemeClr val="hlink"/>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4pPr>
            <a:lvl5pPr indent="-314325" lvl="4" marL="22860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5pPr>
            <a:lvl6pPr indent="-314325" lvl="5" marL="27432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6pPr>
            <a:lvl7pPr indent="-314325" lvl="6" marL="32004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7pPr>
            <a:lvl8pPr indent="-314325" lvl="7" marL="36576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8pPr>
            <a:lvl9pPr indent="-314325" lvl="8" marL="4114800" marR="0" rtl="0" algn="l">
              <a:spcBef>
                <a:spcPts val="630"/>
              </a:spcBef>
              <a:spcAft>
                <a:spcPts val="0"/>
              </a:spcAft>
              <a:buClr>
                <a:srgbClr val="FF0066"/>
              </a:buClr>
              <a:buSzPts val="1350"/>
              <a:buFont typeface="Helvetica Neue"/>
              <a:buChar char="»"/>
              <a:defRPr b="0" i="0" sz="1800" u="none" cap="none" strike="noStrike">
                <a:solidFill>
                  <a:schemeClr val="dk1"/>
                </a:solidFill>
                <a:latin typeface="Helvetica Neue"/>
                <a:ea typeface="Helvetica Neue"/>
                <a:cs typeface="Helvetica Neue"/>
                <a:sym typeface="Helvetica Neue"/>
              </a:defRPr>
            </a:lvl9pPr>
          </a:lstStyle>
          <a:p/>
        </p:txBody>
      </p:sp>
      <p:sp>
        <p:nvSpPr>
          <p:cNvPr id="13" name="Google Shape;13;p61"/>
          <p:cNvSpPr/>
          <p:nvPr/>
        </p:nvSpPr>
        <p:spPr>
          <a:xfrm>
            <a:off x="0" y="0"/>
            <a:ext cx="228600" cy="2286000"/>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 name="Google Shape;14;p61"/>
          <p:cNvCxnSpPr/>
          <p:nvPr/>
        </p:nvCxnSpPr>
        <p:spPr>
          <a:xfrm>
            <a:off x="457200" y="860425"/>
            <a:ext cx="8077200" cy="0"/>
          </a:xfrm>
          <a:prstGeom prst="straightConnector1">
            <a:avLst/>
          </a:prstGeom>
          <a:noFill/>
          <a:ln cap="flat" cmpd="sng" w="19050">
            <a:solidFill>
              <a:srgbClr val="336699"/>
            </a:solidFill>
            <a:prstDash val="solid"/>
            <a:round/>
            <a:headEnd len="med" w="med" type="none"/>
            <a:tailEnd len="med" w="med" type="none"/>
          </a:ln>
        </p:spPr>
      </p:cxnSp>
      <p:sp>
        <p:nvSpPr>
          <p:cNvPr id="15" name="Google Shape;15;p61"/>
          <p:cNvSpPr/>
          <p:nvPr/>
        </p:nvSpPr>
        <p:spPr>
          <a:xfrm>
            <a:off x="0" y="2286000"/>
            <a:ext cx="228600" cy="2286000"/>
          </a:xfrm>
          <a:prstGeom prst="rect">
            <a:avLst/>
          </a:prstGeom>
          <a:solidFill>
            <a:srgbClr val="99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 name="Google Shape;16;p61"/>
          <p:cNvSpPr/>
          <p:nvPr/>
        </p:nvSpPr>
        <p:spPr>
          <a:xfrm>
            <a:off x="0" y="4572000"/>
            <a:ext cx="228600" cy="2286000"/>
          </a:xfrm>
          <a:prstGeom prst="rect">
            <a:avLst/>
          </a:prstGeom>
          <a:solidFill>
            <a:srgbClr val="3366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 name="Google Shape;17;p61"/>
          <p:cNvSpPr txBox="1"/>
          <p:nvPr/>
        </p:nvSpPr>
        <p:spPr>
          <a:xfrm>
            <a:off x="4256146" y="6613525"/>
            <a:ext cx="44755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2.</a:t>
            </a:r>
            <a:fld id="{00000000-1234-1234-1234-123412341234}" type="slidenum">
              <a:rPr b="1" i="0" lang="en-US" sz="1000" u="none" cap="none" strike="noStrike">
                <a:solidFill>
                  <a:srgbClr val="006699"/>
                </a:solidFill>
                <a:latin typeface="Helvetica Neue"/>
                <a:ea typeface="Helvetica Neue"/>
                <a:cs typeface="Helvetica Neue"/>
                <a:sym typeface="Helvetica Neue"/>
              </a:rPr>
              <a:t>‹#›</a:t>
            </a:fld>
            <a:endParaRPr b="1" i="0" sz="1000" u="none" cap="none" strike="noStrike">
              <a:solidFill>
                <a:srgbClr val="006699"/>
              </a:solidFill>
              <a:latin typeface="Helvetica Neue"/>
              <a:ea typeface="Helvetica Neue"/>
              <a:cs typeface="Helvetica Neue"/>
              <a:sym typeface="Helvetica Neue"/>
            </a:endParaRPr>
          </a:p>
        </p:txBody>
      </p:sp>
      <p:sp>
        <p:nvSpPr>
          <p:cNvPr id="18" name="Google Shape;18;p61"/>
          <p:cNvSpPr txBox="1"/>
          <p:nvPr/>
        </p:nvSpPr>
        <p:spPr>
          <a:xfrm>
            <a:off x="6489700" y="6588125"/>
            <a:ext cx="2713038" cy="2444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Silberschatz, Galvin and Gagne ©2018</a:t>
            </a:r>
            <a:endParaRPr/>
          </a:p>
        </p:txBody>
      </p:sp>
      <p:sp>
        <p:nvSpPr>
          <p:cNvPr id="19" name="Google Shape;19;p61"/>
          <p:cNvSpPr txBox="1"/>
          <p:nvPr/>
        </p:nvSpPr>
        <p:spPr>
          <a:xfrm>
            <a:off x="185738" y="6586538"/>
            <a:ext cx="2730500" cy="2460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00" u="none" cap="none" strike="noStrike">
                <a:solidFill>
                  <a:srgbClr val="006699"/>
                </a:solidFill>
                <a:latin typeface="Helvetica Neue"/>
                <a:ea typeface="Helvetica Neue"/>
                <a:cs typeface="Helvetica Neue"/>
                <a:sym typeface="Helvetica Neue"/>
              </a:rPr>
              <a:t>Operating System Concepts – 10</a:t>
            </a:r>
            <a:r>
              <a:rPr b="1" baseline="30000" i="0" lang="en-US" sz="1000" u="none" cap="none" strike="noStrike">
                <a:solidFill>
                  <a:srgbClr val="006699"/>
                </a:solidFill>
                <a:latin typeface="Helvetica Neue"/>
                <a:ea typeface="Helvetica Neue"/>
                <a:cs typeface="Helvetica Neue"/>
                <a:sym typeface="Helvetica Neue"/>
              </a:rPr>
              <a:t>th</a:t>
            </a:r>
            <a:r>
              <a:rPr b="1" i="0" lang="en-US" sz="1000" u="none" cap="none" strike="noStrike">
                <a:solidFill>
                  <a:srgbClr val="006699"/>
                </a:solidFill>
                <a:latin typeface="Helvetica Neue"/>
                <a:ea typeface="Helvetica Neue"/>
                <a:cs typeface="Helvetica Neue"/>
                <a:sym typeface="Helvetica Neue"/>
              </a:rPr>
              <a:t> Edition</a:t>
            </a:r>
            <a:endParaRPr/>
          </a:p>
        </p:txBody>
      </p:sp>
      <p:pic>
        <p:nvPicPr>
          <p:cNvPr descr="dino_6" id="20" name="Google Shape;20;p61"/>
          <p:cNvPicPr preferRelativeResize="0"/>
          <p:nvPr/>
        </p:nvPicPr>
        <p:blipFill rotWithShape="1">
          <a:blip r:embed="rId2">
            <a:alphaModFix/>
          </a:blip>
          <a:srcRect b="0" l="0" r="0" t="0"/>
          <a:stretch/>
        </p:blipFill>
        <p:spPr>
          <a:xfrm>
            <a:off x="7773988" y="5849938"/>
            <a:ext cx="1284287" cy="7921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ph type="ctrTitle"/>
          </p:nvPr>
        </p:nvSpPr>
        <p:spPr>
          <a:xfrm>
            <a:off x="371475" y="1900238"/>
            <a:ext cx="8458200"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Chapter 2:  Operating-System Services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ph type="title"/>
          </p:nvPr>
        </p:nvSpPr>
        <p:spPr>
          <a:xfrm>
            <a:off x="1036638" y="214313"/>
            <a:ext cx="750093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User Operating System Interface - GUI</a:t>
            </a:r>
            <a:endParaRPr/>
          </a:p>
        </p:txBody>
      </p:sp>
      <p:sp>
        <p:nvSpPr>
          <p:cNvPr id="130" name="Google Shape;130;p10"/>
          <p:cNvSpPr txBox="1"/>
          <p:nvPr>
            <p:ph idx="1" type="body"/>
          </p:nvPr>
        </p:nvSpPr>
        <p:spPr>
          <a:xfrm>
            <a:off x="838200" y="1154113"/>
            <a:ext cx="769937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User-friendly </a:t>
            </a:r>
            <a:r>
              <a:rPr b="1" lang="en-US">
                <a:solidFill>
                  <a:srgbClr val="006699"/>
                </a:solidFill>
                <a:latin typeface="Arial"/>
                <a:ea typeface="Arial"/>
                <a:cs typeface="Arial"/>
                <a:sym typeface="Arial"/>
              </a:rPr>
              <a:t>desktop</a:t>
            </a:r>
            <a:r>
              <a:rPr lang="en-US"/>
              <a:t> metaphor interface</a:t>
            </a:r>
            <a:endParaRPr/>
          </a:p>
          <a:p>
            <a:pPr indent="-285750" lvl="1" marL="742950" rtl="0" algn="l">
              <a:spcBef>
                <a:spcPts val="630"/>
              </a:spcBef>
              <a:spcAft>
                <a:spcPts val="0"/>
              </a:spcAft>
              <a:buSzPts val="1980"/>
              <a:buChar char="•"/>
            </a:pPr>
            <a:r>
              <a:rPr lang="en-US"/>
              <a:t>Usually mouse, keyboard, and monitor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Icons</a:t>
            </a:r>
            <a:r>
              <a:rPr lang="en-US"/>
              <a:t> represent files, programs, actions, etc</a:t>
            </a:r>
            <a:endParaRPr/>
          </a:p>
          <a:p>
            <a:pPr indent="-285750" lvl="1" marL="742950" rtl="0" algn="l">
              <a:spcBef>
                <a:spcPts val="630"/>
              </a:spcBef>
              <a:spcAft>
                <a:spcPts val="0"/>
              </a:spcAft>
              <a:buSzPts val="1980"/>
              <a:buChar char="•"/>
            </a:pPr>
            <a:r>
              <a:rPr lang="en-US"/>
              <a:t>Various mouse buttons over objects in the interface cause various actions (provide information, options, execute function, open directory (known as a </a:t>
            </a:r>
            <a:r>
              <a:rPr b="1" lang="en-US">
                <a:solidFill>
                  <a:srgbClr val="006699"/>
                </a:solidFill>
                <a:latin typeface="Arial"/>
                <a:ea typeface="Arial"/>
                <a:cs typeface="Arial"/>
                <a:sym typeface="Arial"/>
              </a:rPr>
              <a:t>folder</a:t>
            </a:r>
            <a:r>
              <a:rPr lang="en-US"/>
              <a:t>)</a:t>
            </a:r>
            <a:endParaRPr/>
          </a:p>
          <a:p>
            <a:pPr indent="-285750" lvl="1" marL="742950" rtl="0" algn="l">
              <a:spcBef>
                <a:spcPts val="630"/>
              </a:spcBef>
              <a:spcAft>
                <a:spcPts val="0"/>
              </a:spcAft>
              <a:buSzPts val="1980"/>
              <a:buChar char="•"/>
            </a:pPr>
            <a:r>
              <a:rPr lang="en-US"/>
              <a:t>Invented at Xerox PARC</a:t>
            </a:r>
            <a:endParaRPr/>
          </a:p>
          <a:p>
            <a:pPr indent="-342900" lvl="0" marL="342900" rtl="0" algn="l">
              <a:spcBef>
                <a:spcPts val="630"/>
              </a:spcBef>
              <a:spcAft>
                <a:spcPts val="0"/>
              </a:spcAft>
              <a:buSzPts val="1980"/>
              <a:buChar char="▪"/>
            </a:pPr>
            <a:r>
              <a:rPr lang="en-US"/>
              <a:t>Many systems now include both CLI and GUI interfaces</a:t>
            </a:r>
            <a:endParaRPr/>
          </a:p>
          <a:p>
            <a:pPr indent="-285750" lvl="1" marL="742950" rtl="0" algn="l">
              <a:spcBef>
                <a:spcPts val="630"/>
              </a:spcBef>
              <a:spcAft>
                <a:spcPts val="0"/>
              </a:spcAft>
              <a:buSzPts val="1980"/>
              <a:buChar char="•"/>
            </a:pPr>
            <a:r>
              <a:rPr lang="en-US"/>
              <a:t>Microsoft Windows is GUI with CLI “command” shell</a:t>
            </a:r>
            <a:endParaRPr/>
          </a:p>
          <a:p>
            <a:pPr indent="-285750" lvl="1" marL="742950" rtl="0" algn="l">
              <a:spcBef>
                <a:spcPts val="630"/>
              </a:spcBef>
              <a:spcAft>
                <a:spcPts val="0"/>
              </a:spcAft>
              <a:buSzPts val="1980"/>
              <a:buChar char="•"/>
            </a:pPr>
            <a:r>
              <a:rPr lang="en-US"/>
              <a:t>Apple Mac OS X is “Aqua” GUI interface with UNIX kernel underneath and shells available</a:t>
            </a:r>
            <a:endParaRPr/>
          </a:p>
          <a:p>
            <a:pPr indent="-285750" lvl="1" marL="742950" rtl="0" algn="l">
              <a:spcBef>
                <a:spcPts val="630"/>
              </a:spcBef>
              <a:spcAft>
                <a:spcPts val="0"/>
              </a:spcAft>
              <a:buSzPts val="1980"/>
              <a:buChar char="•"/>
            </a:pPr>
            <a:r>
              <a:rPr lang="en-US"/>
              <a:t>Unix and Linux have CLI with optional GUI interfaces (CDE, KDE, GNOME)</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1"/>
          <p:cNvSpPr txBox="1"/>
          <p:nvPr>
            <p:ph type="title"/>
          </p:nvPr>
        </p:nvSpPr>
        <p:spPr>
          <a:xfrm>
            <a:off x="822325" y="228600"/>
            <a:ext cx="77152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Touchscreen Interfaces</a:t>
            </a:r>
            <a:endParaRPr/>
          </a:p>
        </p:txBody>
      </p:sp>
      <p:sp>
        <p:nvSpPr>
          <p:cNvPr id="137" name="Google Shape;137;p11"/>
          <p:cNvSpPr txBox="1"/>
          <p:nvPr>
            <p:ph idx="1" type="body"/>
          </p:nvPr>
        </p:nvSpPr>
        <p:spPr>
          <a:xfrm>
            <a:off x="806450" y="1233488"/>
            <a:ext cx="41211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Touchscreen devices require new interfaces</a:t>
            </a:r>
            <a:endParaRPr/>
          </a:p>
          <a:p>
            <a:pPr indent="-285750" lvl="1" marL="742950" rtl="0" algn="l">
              <a:spcBef>
                <a:spcPts val="560"/>
              </a:spcBef>
              <a:spcAft>
                <a:spcPts val="0"/>
              </a:spcAft>
              <a:buSzPts val="1760"/>
              <a:buChar char="•"/>
            </a:pPr>
            <a:r>
              <a:rPr lang="en-US" sz="1600"/>
              <a:t>Mouse not possible or not desired</a:t>
            </a:r>
            <a:endParaRPr/>
          </a:p>
          <a:p>
            <a:pPr indent="-285750" lvl="1" marL="742950" rtl="0" algn="l">
              <a:spcBef>
                <a:spcPts val="560"/>
              </a:spcBef>
              <a:spcAft>
                <a:spcPts val="0"/>
              </a:spcAft>
              <a:buSzPts val="1760"/>
              <a:buChar char="•"/>
            </a:pPr>
            <a:r>
              <a:rPr lang="en-US" sz="1600"/>
              <a:t>Actions and selection based on gestures</a:t>
            </a:r>
            <a:endParaRPr/>
          </a:p>
          <a:p>
            <a:pPr indent="-285750" lvl="1" marL="742950" rtl="0" algn="l">
              <a:spcBef>
                <a:spcPts val="560"/>
              </a:spcBef>
              <a:spcAft>
                <a:spcPts val="0"/>
              </a:spcAft>
              <a:buSzPts val="1760"/>
              <a:buChar char="•"/>
            </a:pPr>
            <a:r>
              <a:rPr lang="en-US" sz="1600"/>
              <a:t>Virtual keyboard for text entry</a:t>
            </a:r>
            <a:endParaRPr/>
          </a:p>
          <a:p>
            <a:pPr indent="-342900" lvl="0" marL="342900" rtl="0" algn="l">
              <a:spcBef>
                <a:spcPts val="560"/>
              </a:spcBef>
              <a:spcAft>
                <a:spcPts val="0"/>
              </a:spcAft>
              <a:buSzPts val="1760"/>
              <a:buChar char="▪"/>
            </a:pPr>
            <a:r>
              <a:rPr lang="en-US" sz="1600"/>
              <a:t>Voice commands</a:t>
            </a:r>
            <a:endParaRPr/>
          </a:p>
          <a:p>
            <a:pPr indent="0" lvl="0" marL="0" rtl="0" algn="l">
              <a:spcBef>
                <a:spcPts val="630"/>
              </a:spcBef>
              <a:spcAft>
                <a:spcPts val="0"/>
              </a:spcAft>
              <a:buSzPts val="1980"/>
              <a:buFont typeface="Arial"/>
              <a:buNone/>
            </a:pPr>
            <a:r>
              <a:t/>
            </a:r>
            <a:endParaRPr/>
          </a:p>
          <a:p>
            <a:pPr indent="-160019" lvl="1" marL="742950" rtl="0" algn="l">
              <a:spcBef>
                <a:spcPts val="630"/>
              </a:spcBef>
              <a:spcAft>
                <a:spcPts val="0"/>
              </a:spcAft>
              <a:buSzPts val="1980"/>
              <a:buFont typeface="Arial"/>
              <a:buNone/>
            </a:pPr>
            <a:r>
              <a:t/>
            </a:r>
            <a:endParaRPr/>
          </a:p>
        </p:txBody>
      </p:sp>
      <p:pic>
        <p:nvPicPr>
          <p:cNvPr id="138" name="Google Shape;138;p11"/>
          <p:cNvPicPr preferRelativeResize="0"/>
          <p:nvPr/>
        </p:nvPicPr>
        <p:blipFill rotWithShape="1">
          <a:blip r:embed="rId3">
            <a:alphaModFix/>
          </a:blip>
          <a:srcRect b="0" l="0" r="0" t="0"/>
          <a:stretch/>
        </p:blipFill>
        <p:spPr>
          <a:xfrm>
            <a:off x="5149850" y="1152525"/>
            <a:ext cx="2767013" cy="49196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2"/>
          <p:cNvSpPr txBox="1"/>
          <p:nvPr>
            <p:ph type="title"/>
          </p:nvPr>
        </p:nvSpPr>
        <p:spPr>
          <a:xfrm>
            <a:off x="457200" y="227013"/>
            <a:ext cx="811371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The Mac OS X GUI</a:t>
            </a:r>
            <a:endParaRPr/>
          </a:p>
        </p:txBody>
      </p:sp>
      <p:pic>
        <p:nvPicPr>
          <p:cNvPr id="144" name="Google Shape;144;p12"/>
          <p:cNvPicPr preferRelativeResize="0"/>
          <p:nvPr/>
        </p:nvPicPr>
        <p:blipFill rotWithShape="1">
          <a:blip r:embed="rId3">
            <a:alphaModFix/>
          </a:blip>
          <a:srcRect b="0" l="0" r="0" t="0"/>
          <a:stretch/>
        </p:blipFill>
        <p:spPr>
          <a:xfrm>
            <a:off x="573088" y="1279525"/>
            <a:ext cx="8113712" cy="45640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3"/>
          <p:cNvSpPr txBox="1"/>
          <p:nvPr>
            <p:ph type="title"/>
          </p:nvPr>
        </p:nvSpPr>
        <p:spPr>
          <a:xfrm>
            <a:off x="457200" y="220663"/>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Calls</a:t>
            </a:r>
            <a:endParaRPr/>
          </a:p>
        </p:txBody>
      </p:sp>
      <p:sp>
        <p:nvSpPr>
          <p:cNvPr id="151" name="Google Shape;151;p13"/>
          <p:cNvSpPr txBox="1"/>
          <p:nvPr>
            <p:ph idx="1" type="body"/>
          </p:nvPr>
        </p:nvSpPr>
        <p:spPr>
          <a:xfrm>
            <a:off x="839788" y="1385888"/>
            <a:ext cx="7678737" cy="26463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Programming interface to the services provided by the OS</a:t>
            </a:r>
            <a:endParaRPr sz="800"/>
          </a:p>
          <a:p>
            <a:pPr indent="-342900" lvl="0" marL="342900" rtl="0" algn="l">
              <a:lnSpc>
                <a:spcPct val="90000"/>
              </a:lnSpc>
              <a:spcBef>
                <a:spcPts val="630"/>
              </a:spcBef>
              <a:spcAft>
                <a:spcPts val="0"/>
              </a:spcAft>
              <a:buSzPts val="1980"/>
              <a:buChar char="▪"/>
            </a:pPr>
            <a:r>
              <a:rPr lang="en-US"/>
              <a:t>Typically written in a high-level language (C or C++)</a:t>
            </a:r>
            <a:endParaRPr sz="800"/>
          </a:p>
          <a:p>
            <a:pPr indent="-342900" lvl="0" marL="342900" rtl="0" algn="l">
              <a:lnSpc>
                <a:spcPct val="90000"/>
              </a:lnSpc>
              <a:spcBef>
                <a:spcPts val="630"/>
              </a:spcBef>
              <a:spcAft>
                <a:spcPts val="0"/>
              </a:spcAft>
              <a:buSzPts val="1980"/>
              <a:buChar char="▪"/>
            </a:pPr>
            <a:r>
              <a:rPr lang="en-US"/>
              <a:t>Mostly accessed by programs via a high-level </a:t>
            </a:r>
            <a:r>
              <a:rPr b="1" lang="en-US">
                <a:solidFill>
                  <a:srgbClr val="006699"/>
                </a:solidFill>
                <a:latin typeface="Arial"/>
                <a:ea typeface="Arial"/>
                <a:cs typeface="Arial"/>
                <a:sym typeface="Arial"/>
              </a:rPr>
              <a:t>Application</a:t>
            </a:r>
            <a:r>
              <a:rPr b="1" lang="en-US">
                <a:solidFill>
                  <a:srgbClr val="3366FF"/>
                </a:solidFill>
              </a:rPr>
              <a:t> </a:t>
            </a:r>
            <a:r>
              <a:rPr b="1" lang="en-US">
                <a:solidFill>
                  <a:srgbClr val="006699"/>
                </a:solidFill>
                <a:latin typeface="Arial"/>
                <a:ea typeface="Arial"/>
                <a:cs typeface="Arial"/>
                <a:sym typeface="Arial"/>
              </a:rPr>
              <a:t>Programming</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solidFill>
                  <a:srgbClr val="000000"/>
                </a:solidFill>
              </a:rPr>
              <a:t>(</a:t>
            </a:r>
            <a:r>
              <a:rPr b="1" lang="en-US">
                <a:solidFill>
                  <a:srgbClr val="006699"/>
                </a:solidFill>
                <a:latin typeface="Arial"/>
                <a:ea typeface="Arial"/>
                <a:cs typeface="Arial"/>
                <a:sym typeface="Arial"/>
              </a:rPr>
              <a:t>API</a:t>
            </a:r>
            <a:r>
              <a:rPr lang="en-US">
                <a:solidFill>
                  <a:srgbClr val="000000"/>
                </a:solidFill>
              </a:rPr>
              <a:t>)</a:t>
            </a:r>
            <a:r>
              <a:rPr lang="en-US">
                <a:solidFill>
                  <a:srgbClr val="3366FF"/>
                </a:solidFill>
              </a:rPr>
              <a:t> </a:t>
            </a:r>
            <a:r>
              <a:rPr lang="en-US"/>
              <a:t>rather than direct system call use</a:t>
            </a:r>
            <a:endParaRPr sz="800"/>
          </a:p>
          <a:p>
            <a:pPr indent="-342900" lvl="0" marL="342900" rtl="0" algn="l">
              <a:lnSpc>
                <a:spcPct val="90000"/>
              </a:lnSpc>
              <a:spcBef>
                <a:spcPts val="630"/>
              </a:spcBef>
              <a:spcAft>
                <a:spcPts val="0"/>
              </a:spcAft>
              <a:buSzPts val="1980"/>
              <a:buChar char="▪"/>
            </a:pPr>
            <a:r>
              <a:rPr lang="en-US"/>
              <a:t>Three most common APIs are Win32 API for Windows, POSIX API for POSIX-based systems (including virtually all versions of UNIX, Linux, and Mac OS X), and Java API for the Java virtual machine (JVM)</a:t>
            </a:r>
            <a:endParaRPr/>
          </a:p>
        </p:txBody>
      </p:sp>
      <p:sp>
        <p:nvSpPr>
          <p:cNvPr id="152" name="Google Shape;152;p13"/>
          <p:cNvSpPr/>
          <p:nvPr/>
        </p:nvSpPr>
        <p:spPr>
          <a:xfrm>
            <a:off x="942975" y="3624263"/>
            <a:ext cx="7181850" cy="59055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Helvetica Neue"/>
                <a:ea typeface="Helvetica Neue"/>
                <a:cs typeface="Helvetica Neue"/>
                <a:sym typeface="Helvetica Neue"/>
              </a:rPr>
              <a:t>Note that the system-call names used throughout this text are generic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4"/>
          <p:cNvSpPr txBox="1"/>
          <p:nvPr>
            <p:ph type="title"/>
          </p:nvPr>
        </p:nvSpPr>
        <p:spPr>
          <a:xfrm>
            <a:off x="457200" y="214313"/>
            <a:ext cx="80772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of System Calls</a:t>
            </a:r>
            <a:endParaRPr/>
          </a:p>
        </p:txBody>
      </p:sp>
      <p:sp>
        <p:nvSpPr>
          <p:cNvPr id="159" name="Google Shape;159;p14"/>
          <p:cNvSpPr txBox="1"/>
          <p:nvPr>
            <p:ph idx="1" type="body"/>
          </p:nvPr>
        </p:nvSpPr>
        <p:spPr>
          <a:xfrm>
            <a:off x="830263" y="1233488"/>
            <a:ext cx="770413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System call sequence to copy the contents of one file to another file</a:t>
            </a:r>
            <a:endParaRPr/>
          </a:p>
        </p:txBody>
      </p:sp>
      <p:pic>
        <p:nvPicPr>
          <p:cNvPr id="160" name="Google Shape;160;p14"/>
          <p:cNvPicPr preferRelativeResize="0"/>
          <p:nvPr/>
        </p:nvPicPr>
        <p:blipFill rotWithShape="1">
          <a:blip r:embed="rId3">
            <a:alphaModFix/>
          </a:blip>
          <a:srcRect b="0" l="0" r="0" t="0"/>
          <a:stretch/>
        </p:blipFill>
        <p:spPr>
          <a:xfrm>
            <a:off x="1458913" y="1965325"/>
            <a:ext cx="5937250" cy="4017963"/>
          </a:xfrm>
          <a:prstGeom prst="rect">
            <a:avLst/>
          </a:prstGeom>
          <a:noFill/>
          <a:ln>
            <a:noFill/>
          </a:ln>
        </p:spPr>
      </p:pic>
      <p:cxnSp>
        <p:nvCxnSpPr>
          <p:cNvPr id="161" name="Google Shape;161;p14"/>
          <p:cNvCxnSpPr/>
          <p:nvPr/>
        </p:nvCxnSpPr>
        <p:spPr>
          <a:xfrm>
            <a:off x="7358063" y="2022475"/>
            <a:ext cx="0" cy="420688"/>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14"/>
          <p:cNvCxnSpPr/>
          <p:nvPr/>
        </p:nvCxnSpPr>
        <p:spPr>
          <a:xfrm>
            <a:off x="1503363" y="2012950"/>
            <a:ext cx="0" cy="430213"/>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457200" y="220663"/>
            <a:ext cx="80422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of Standard API</a:t>
            </a:r>
            <a:endParaRPr/>
          </a:p>
        </p:txBody>
      </p:sp>
      <p:pic>
        <p:nvPicPr>
          <p:cNvPr id="169" name="Google Shape;169;p15"/>
          <p:cNvPicPr preferRelativeResize="0"/>
          <p:nvPr/>
        </p:nvPicPr>
        <p:blipFill rotWithShape="1">
          <a:blip r:embed="rId3">
            <a:alphaModFix/>
          </a:blip>
          <a:srcRect b="0" l="0" r="0" t="0"/>
          <a:stretch/>
        </p:blipFill>
        <p:spPr>
          <a:xfrm>
            <a:off x="1839913" y="984250"/>
            <a:ext cx="5276850" cy="538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6"/>
          <p:cNvSpPr txBox="1"/>
          <p:nvPr>
            <p:ph type="title"/>
          </p:nvPr>
        </p:nvSpPr>
        <p:spPr>
          <a:xfrm>
            <a:off x="473075" y="217488"/>
            <a:ext cx="79898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 Implementation</a:t>
            </a:r>
            <a:endParaRPr/>
          </a:p>
        </p:txBody>
      </p:sp>
      <p:sp>
        <p:nvSpPr>
          <p:cNvPr id="176" name="Google Shape;176;p16"/>
          <p:cNvSpPr txBox="1"/>
          <p:nvPr>
            <p:ph idx="1" type="body"/>
          </p:nvPr>
        </p:nvSpPr>
        <p:spPr>
          <a:xfrm>
            <a:off x="830263" y="1233488"/>
            <a:ext cx="76327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Typically, a number is  associated with each system call</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System-call</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maintains a table indexed according to these numbers</a:t>
            </a:r>
            <a:endParaRPr sz="800"/>
          </a:p>
          <a:p>
            <a:pPr indent="-342900" lvl="0" marL="342900" rtl="0" algn="l">
              <a:spcBef>
                <a:spcPts val="630"/>
              </a:spcBef>
              <a:spcAft>
                <a:spcPts val="0"/>
              </a:spcAft>
              <a:buSzPts val="1980"/>
              <a:buChar char="▪"/>
            </a:pPr>
            <a:r>
              <a:rPr lang="en-US"/>
              <a:t>The system call interface invokes  the intended system call in OS kernel and returns status of the system call and any return values</a:t>
            </a:r>
            <a:endParaRPr sz="800"/>
          </a:p>
          <a:p>
            <a:pPr indent="-342900" lvl="0" marL="342900" rtl="0" algn="l">
              <a:spcBef>
                <a:spcPts val="630"/>
              </a:spcBef>
              <a:spcAft>
                <a:spcPts val="0"/>
              </a:spcAft>
              <a:buSzPts val="1980"/>
              <a:buChar char="▪"/>
            </a:pPr>
            <a:r>
              <a:rPr lang="en-US"/>
              <a:t>The caller need know nothing about how the system call is implemented</a:t>
            </a:r>
            <a:endParaRPr/>
          </a:p>
          <a:p>
            <a:pPr indent="-285750" lvl="1" marL="742950" rtl="0" algn="l">
              <a:spcBef>
                <a:spcPts val="630"/>
              </a:spcBef>
              <a:spcAft>
                <a:spcPts val="0"/>
              </a:spcAft>
              <a:buSzPts val="1980"/>
              <a:buChar char="•"/>
            </a:pPr>
            <a:r>
              <a:rPr lang="en-US"/>
              <a:t>Just needs to obey API and understand what OS will do as a result call</a:t>
            </a:r>
            <a:endParaRPr/>
          </a:p>
          <a:p>
            <a:pPr indent="-285750" lvl="1" marL="742950" rtl="0" algn="l">
              <a:spcBef>
                <a:spcPts val="630"/>
              </a:spcBef>
              <a:spcAft>
                <a:spcPts val="0"/>
              </a:spcAft>
              <a:buSzPts val="1980"/>
              <a:buChar char="•"/>
            </a:pPr>
            <a:r>
              <a:rPr lang="en-US"/>
              <a:t>Most details of  OS interface hidden from programmer by API  </a:t>
            </a:r>
            <a:endParaRPr/>
          </a:p>
          <a:p>
            <a:pPr indent="-228600" lvl="2" marL="1085850" rtl="0" algn="l">
              <a:spcBef>
                <a:spcPts val="630"/>
              </a:spcBef>
              <a:spcAft>
                <a:spcPts val="0"/>
              </a:spcAft>
              <a:buSzPts val="1350"/>
              <a:buChar char="4"/>
            </a:pPr>
            <a:r>
              <a:rPr lang="en-US"/>
              <a:t>Managed by run-time support library (set of functions built into libraries included with compiler)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920750" y="211138"/>
            <a:ext cx="78406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API – System Call – OS Relationship</a:t>
            </a:r>
            <a:endParaRPr/>
          </a:p>
        </p:txBody>
      </p:sp>
      <p:pic>
        <p:nvPicPr>
          <p:cNvPr id="183" name="Google Shape;183;p17"/>
          <p:cNvPicPr preferRelativeResize="0"/>
          <p:nvPr/>
        </p:nvPicPr>
        <p:blipFill rotWithShape="1">
          <a:blip r:embed="rId3">
            <a:alphaModFix/>
          </a:blip>
          <a:srcRect b="0" l="0" r="0" t="0"/>
          <a:stretch/>
        </p:blipFill>
        <p:spPr>
          <a:xfrm>
            <a:off x="949325" y="1217613"/>
            <a:ext cx="7559675" cy="46148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879475" y="217488"/>
            <a:ext cx="77041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Call Parameter Passing</a:t>
            </a:r>
            <a:endParaRPr/>
          </a:p>
        </p:txBody>
      </p:sp>
      <p:sp>
        <p:nvSpPr>
          <p:cNvPr id="190" name="Google Shape;190;p18"/>
          <p:cNvSpPr txBox="1"/>
          <p:nvPr>
            <p:ph idx="1" type="body"/>
          </p:nvPr>
        </p:nvSpPr>
        <p:spPr>
          <a:xfrm>
            <a:off x="806450" y="1233488"/>
            <a:ext cx="7704138"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Often, more information is required than simply identity of desired system call</a:t>
            </a:r>
            <a:endParaRPr/>
          </a:p>
          <a:p>
            <a:pPr indent="-285750" lvl="1" marL="742950" rtl="0" algn="l">
              <a:lnSpc>
                <a:spcPct val="90000"/>
              </a:lnSpc>
              <a:spcBef>
                <a:spcPts val="630"/>
              </a:spcBef>
              <a:spcAft>
                <a:spcPts val="0"/>
              </a:spcAft>
              <a:buSzPts val="1980"/>
              <a:buChar char="•"/>
            </a:pPr>
            <a:r>
              <a:rPr lang="en-US"/>
              <a:t>Exact type and amount of information vary according to OS and call</a:t>
            </a:r>
            <a:endParaRPr sz="900"/>
          </a:p>
          <a:p>
            <a:pPr indent="-342900" lvl="0" marL="342900" rtl="0" algn="l">
              <a:lnSpc>
                <a:spcPct val="90000"/>
              </a:lnSpc>
              <a:spcBef>
                <a:spcPts val="630"/>
              </a:spcBef>
              <a:spcAft>
                <a:spcPts val="0"/>
              </a:spcAft>
              <a:buSzPts val="1980"/>
              <a:buChar char="▪"/>
            </a:pPr>
            <a:r>
              <a:rPr lang="en-US"/>
              <a:t>Three general methods used to pass parameters to the OS</a:t>
            </a:r>
            <a:endParaRPr/>
          </a:p>
          <a:p>
            <a:pPr indent="-285750" lvl="1" marL="742950" rtl="0" algn="l">
              <a:lnSpc>
                <a:spcPct val="90000"/>
              </a:lnSpc>
              <a:spcBef>
                <a:spcPts val="630"/>
              </a:spcBef>
              <a:spcAft>
                <a:spcPts val="0"/>
              </a:spcAft>
              <a:buSzPts val="1980"/>
              <a:buChar char="•"/>
            </a:pPr>
            <a:r>
              <a:rPr lang="en-US"/>
              <a:t>Simplest:  pass the parameters in registers</a:t>
            </a:r>
            <a:endParaRPr/>
          </a:p>
          <a:p>
            <a:pPr indent="-228600" lvl="2" marL="1085850" rtl="0" algn="l">
              <a:lnSpc>
                <a:spcPct val="90000"/>
              </a:lnSpc>
              <a:spcBef>
                <a:spcPts val="630"/>
              </a:spcBef>
              <a:spcAft>
                <a:spcPts val="0"/>
              </a:spcAft>
              <a:buSzPts val="1350"/>
              <a:buChar char="4"/>
            </a:pPr>
            <a:r>
              <a:rPr lang="en-US"/>
              <a:t> In some cases, may be more parameters than registers</a:t>
            </a:r>
            <a:endParaRPr/>
          </a:p>
          <a:p>
            <a:pPr indent="-285750" lvl="1" marL="742950" rtl="0" algn="l">
              <a:lnSpc>
                <a:spcPct val="90000"/>
              </a:lnSpc>
              <a:spcBef>
                <a:spcPts val="630"/>
              </a:spcBef>
              <a:spcAft>
                <a:spcPts val="0"/>
              </a:spcAft>
              <a:buSzPts val="1980"/>
              <a:buChar char="•"/>
            </a:pPr>
            <a:r>
              <a:rPr lang="en-US"/>
              <a:t>Parameters stored in a block</a:t>
            </a:r>
            <a:r>
              <a:rPr i="1" lang="en-US"/>
              <a:t>, </a:t>
            </a:r>
            <a:r>
              <a:rPr lang="en-US"/>
              <a:t>or table, in memory, and address of block passed as a parameter in a register </a:t>
            </a:r>
            <a:endParaRPr/>
          </a:p>
          <a:p>
            <a:pPr indent="-228600" lvl="2" marL="1085850" rtl="0" algn="l">
              <a:lnSpc>
                <a:spcPct val="90000"/>
              </a:lnSpc>
              <a:spcBef>
                <a:spcPts val="630"/>
              </a:spcBef>
              <a:spcAft>
                <a:spcPts val="0"/>
              </a:spcAft>
              <a:buSzPts val="1350"/>
              <a:buChar char="4"/>
            </a:pPr>
            <a:r>
              <a:rPr lang="en-US"/>
              <a:t>This approach taken by Linux and Solaris</a:t>
            </a:r>
            <a:endParaRPr/>
          </a:p>
          <a:p>
            <a:pPr indent="-285750" lvl="1" marL="742950" rtl="0" algn="l">
              <a:lnSpc>
                <a:spcPct val="90000"/>
              </a:lnSpc>
              <a:spcBef>
                <a:spcPts val="630"/>
              </a:spcBef>
              <a:spcAft>
                <a:spcPts val="0"/>
              </a:spcAft>
              <a:buSzPts val="1980"/>
              <a:buChar char="•"/>
            </a:pPr>
            <a:r>
              <a:rPr lang="en-US"/>
              <a:t>Parameters placed, or </a:t>
            </a:r>
            <a:r>
              <a:rPr b="1" lang="en-US">
                <a:solidFill>
                  <a:srgbClr val="006699"/>
                </a:solidFill>
                <a:latin typeface="Arial"/>
                <a:ea typeface="Arial"/>
                <a:cs typeface="Arial"/>
                <a:sym typeface="Arial"/>
              </a:rPr>
              <a:t>pushed</a:t>
            </a:r>
            <a:r>
              <a:rPr i="1" lang="en-US"/>
              <a:t>, </a:t>
            </a:r>
            <a:r>
              <a:rPr lang="en-US"/>
              <a:t>onto the </a:t>
            </a:r>
            <a:r>
              <a:rPr b="1" lang="en-US">
                <a:solidFill>
                  <a:srgbClr val="006699"/>
                </a:solidFill>
                <a:latin typeface="Arial"/>
                <a:ea typeface="Arial"/>
                <a:cs typeface="Arial"/>
                <a:sym typeface="Arial"/>
              </a:rPr>
              <a:t>stack</a:t>
            </a:r>
            <a:r>
              <a:rPr i="1" lang="en-US"/>
              <a:t> </a:t>
            </a:r>
            <a:r>
              <a:rPr lang="en-US"/>
              <a:t>by the program and </a:t>
            </a:r>
            <a:r>
              <a:rPr b="1" lang="en-US">
                <a:solidFill>
                  <a:srgbClr val="006699"/>
                </a:solidFill>
                <a:latin typeface="Arial"/>
                <a:ea typeface="Arial"/>
                <a:cs typeface="Arial"/>
                <a:sym typeface="Arial"/>
              </a:rPr>
              <a:t>popped</a:t>
            </a:r>
            <a:r>
              <a:rPr i="1" lang="en-US"/>
              <a:t> </a:t>
            </a:r>
            <a:r>
              <a:rPr lang="en-US"/>
              <a:t>off the stack by the operating system</a:t>
            </a:r>
            <a:endParaRPr/>
          </a:p>
          <a:p>
            <a:pPr indent="-285750" lvl="1" marL="742950" rtl="0" algn="l">
              <a:lnSpc>
                <a:spcPct val="90000"/>
              </a:lnSpc>
              <a:spcBef>
                <a:spcPts val="630"/>
              </a:spcBef>
              <a:spcAft>
                <a:spcPts val="0"/>
              </a:spcAft>
              <a:buSzPts val="1980"/>
              <a:buChar char="•"/>
            </a:pPr>
            <a:r>
              <a:rPr lang="en-US"/>
              <a:t>Block and stack methods do not limit the number or length of parameters being passed</a:t>
            </a:r>
            <a:endParaRPr/>
          </a:p>
          <a:p>
            <a:pPr indent="-160019" lvl="1" marL="742950" rtl="0" algn="l">
              <a:lnSpc>
                <a:spcPct val="90000"/>
              </a:lnSpc>
              <a:spcBef>
                <a:spcPts val="630"/>
              </a:spcBef>
              <a:spcAft>
                <a:spcPts val="0"/>
              </a:spcAft>
              <a:buSzPts val="198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457200" y="207963"/>
            <a:ext cx="80899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Parameter Passing via Table</a:t>
            </a:r>
            <a:endParaRPr/>
          </a:p>
        </p:txBody>
      </p:sp>
      <p:pic>
        <p:nvPicPr>
          <p:cNvPr id="197" name="Google Shape;197;p19"/>
          <p:cNvPicPr preferRelativeResize="0"/>
          <p:nvPr/>
        </p:nvPicPr>
        <p:blipFill rotWithShape="1">
          <a:blip r:embed="rId3">
            <a:alphaModFix/>
          </a:blip>
          <a:srcRect b="0" l="0" r="0" t="0"/>
          <a:stretch/>
        </p:blipFill>
        <p:spPr>
          <a:xfrm>
            <a:off x="989013" y="1643063"/>
            <a:ext cx="7831137" cy="41163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1094707" y="130231"/>
            <a:ext cx="80660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3000"/>
              <a:t>Outline</a:t>
            </a:r>
            <a:endParaRPr/>
          </a:p>
        </p:txBody>
      </p:sp>
      <p:sp>
        <p:nvSpPr>
          <p:cNvPr id="76" name="Google Shape;76;p2"/>
          <p:cNvSpPr txBox="1"/>
          <p:nvPr>
            <p:ph idx="1" type="body"/>
          </p:nvPr>
        </p:nvSpPr>
        <p:spPr>
          <a:xfrm>
            <a:off x="854075" y="1141468"/>
            <a:ext cx="76184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 Services</a:t>
            </a:r>
            <a:endParaRPr/>
          </a:p>
          <a:p>
            <a:pPr indent="-342900" lvl="0" marL="342900" rtl="0" algn="l">
              <a:spcBef>
                <a:spcPts val="630"/>
              </a:spcBef>
              <a:spcAft>
                <a:spcPts val="0"/>
              </a:spcAft>
              <a:buSzPts val="1980"/>
              <a:buChar char="▪"/>
            </a:pPr>
            <a:r>
              <a:rPr lang="en-US"/>
              <a:t>User and Operating System-Interface</a:t>
            </a:r>
            <a:endParaRPr/>
          </a:p>
          <a:p>
            <a:pPr indent="-342900" lvl="0" marL="342900" rtl="0" algn="l">
              <a:spcBef>
                <a:spcPts val="630"/>
              </a:spcBef>
              <a:spcAft>
                <a:spcPts val="0"/>
              </a:spcAft>
              <a:buSzPts val="1980"/>
              <a:buChar char="▪"/>
            </a:pPr>
            <a:r>
              <a:rPr lang="en-US"/>
              <a:t>System Calls</a:t>
            </a:r>
            <a:endParaRPr/>
          </a:p>
          <a:p>
            <a:pPr indent="-342900" lvl="0" marL="342900" rtl="0" algn="l">
              <a:spcBef>
                <a:spcPts val="630"/>
              </a:spcBef>
              <a:spcAft>
                <a:spcPts val="0"/>
              </a:spcAft>
              <a:buSzPts val="1980"/>
              <a:buChar char="▪"/>
            </a:pPr>
            <a:r>
              <a:rPr lang="en-US"/>
              <a:t>System Services</a:t>
            </a:r>
            <a:endParaRPr/>
          </a:p>
          <a:p>
            <a:pPr indent="-342900" lvl="0" marL="342900" rtl="0" algn="l">
              <a:spcBef>
                <a:spcPts val="630"/>
              </a:spcBef>
              <a:spcAft>
                <a:spcPts val="0"/>
              </a:spcAft>
              <a:buSzPts val="1980"/>
              <a:buChar char="▪"/>
            </a:pPr>
            <a:r>
              <a:rPr lang="en-US"/>
              <a:t>Linkers and Loaders</a:t>
            </a:r>
            <a:endParaRPr/>
          </a:p>
          <a:p>
            <a:pPr indent="-342900" lvl="0" marL="342900" rtl="0" algn="l">
              <a:spcBef>
                <a:spcPts val="630"/>
              </a:spcBef>
              <a:spcAft>
                <a:spcPts val="0"/>
              </a:spcAft>
              <a:buSzPts val="1980"/>
              <a:buChar char="▪"/>
            </a:pPr>
            <a:r>
              <a:rPr lang="en-US"/>
              <a:t>Why Applications are Operating System Specific</a:t>
            </a:r>
            <a:endParaRPr/>
          </a:p>
          <a:p>
            <a:pPr indent="-342900" lvl="0" marL="342900" rtl="0" algn="l">
              <a:spcBef>
                <a:spcPts val="630"/>
              </a:spcBef>
              <a:spcAft>
                <a:spcPts val="0"/>
              </a:spcAft>
              <a:buSzPts val="1980"/>
              <a:buChar char="▪"/>
            </a:pPr>
            <a:r>
              <a:rPr lang="en-US"/>
              <a:t>Design and Implementation</a:t>
            </a:r>
            <a:endParaRPr/>
          </a:p>
          <a:p>
            <a:pPr indent="-342900" lvl="0" marL="342900" rtl="0" algn="l">
              <a:spcBef>
                <a:spcPts val="630"/>
              </a:spcBef>
              <a:spcAft>
                <a:spcPts val="0"/>
              </a:spcAft>
              <a:buSzPts val="1980"/>
              <a:buChar char="▪"/>
            </a:pPr>
            <a:r>
              <a:rPr lang="en-US"/>
              <a:t>Operating System Structure</a:t>
            </a:r>
            <a:endParaRPr/>
          </a:p>
          <a:p>
            <a:pPr indent="-342900" lvl="0" marL="342900" rtl="0" algn="l">
              <a:spcBef>
                <a:spcPts val="630"/>
              </a:spcBef>
              <a:spcAft>
                <a:spcPts val="0"/>
              </a:spcAft>
              <a:buSzPts val="1980"/>
              <a:buChar char="▪"/>
            </a:pPr>
            <a:r>
              <a:rPr lang="en-US"/>
              <a:t>Building and Booting an Operating System</a:t>
            </a:r>
            <a:endParaRPr/>
          </a:p>
          <a:p>
            <a:pPr indent="-342900" lvl="0" marL="342900" rtl="0" algn="l">
              <a:spcBef>
                <a:spcPts val="630"/>
              </a:spcBef>
              <a:spcAft>
                <a:spcPts val="0"/>
              </a:spcAft>
              <a:buSzPts val="1980"/>
              <a:buChar char="▪"/>
            </a:pPr>
            <a:r>
              <a:rPr lang="en-US"/>
              <a:t>Operating System Debugging</a:t>
            </a:r>
            <a:endParaRPr/>
          </a:p>
          <a:p>
            <a:pPr indent="-217170" lvl="0" marL="342900" rtl="0" algn="l">
              <a:spcBef>
                <a:spcPts val="630"/>
              </a:spcBef>
              <a:spcAft>
                <a:spcPts val="0"/>
              </a:spcAft>
              <a:buSzPts val="1980"/>
              <a:buNone/>
            </a:pPr>
            <a:r>
              <a:t/>
            </a:r>
            <a:endParaRPr/>
          </a:p>
          <a:p>
            <a:pPr indent="-217170" lvl="0" marL="342900" rtl="0" algn="l">
              <a:spcBef>
                <a:spcPts val="630"/>
              </a:spcBef>
              <a:spcAft>
                <a:spcPts val="0"/>
              </a:spcAft>
              <a:buSzPts val="1980"/>
              <a:buNone/>
            </a:pPr>
            <a:r>
              <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473075" y="214313"/>
            <a:ext cx="812958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a:t>
            </a:r>
            <a:endParaRPr/>
          </a:p>
        </p:txBody>
      </p:sp>
      <p:sp>
        <p:nvSpPr>
          <p:cNvPr id="204" name="Google Shape;204;p20"/>
          <p:cNvSpPr txBox="1"/>
          <p:nvPr>
            <p:ph idx="1" type="body"/>
          </p:nvPr>
        </p:nvSpPr>
        <p:spPr>
          <a:xfrm>
            <a:off x="808038" y="1250950"/>
            <a:ext cx="774858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Process control</a:t>
            </a:r>
            <a:endParaRPr/>
          </a:p>
          <a:p>
            <a:pPr indent="-285750" lvl="1" marL="742950" rtl="0" algn="l">
              <a:spcBef>
                <a:spcPts val="630"/>
              </a:spcBef>
              <a:spcAft>
                <a:spcPts val="0"/>
              </a:spcAft>
              <a:buSzPts val="1980"/>
              <a:buChar char="•"/>
            </a:pPr>
            <a:r>
              <a:rPr lang="en-US"/>
              <a:t>create process, terminate process</a:t>
            </a:r>
            <a:endParaRPr/>
          </a:p>
          <a:p>
            <a:pPr indent="-285750" lvl="1" marL="742950" rtl="0" algn="l">
              <a:spcBef>
                <a:spcPts val="630"/>
              </a:spcBef>
              <a:spcAft>
                <a:spcPts val="0"/>
              </a:spcAft>
              <a:buSzPts val="1980"/>
              <a:buChar char="•"/>
            </a:pPr>
            <a:r>
              <a:rPr lang="en-US"/>
              <a:t>end, abort</a:t>
            </a:r>
            <a:endParaRPr/>
          </a:p>
          <a:p>
            <a:pPr indent="-285750" lvl="1" marL="742950" rtl="0" algn="l">
              <a:spcBef>
                <a:spcPts val="630"/>
              </a:spcBef>
              <a:spcAft>
                <a:spcPts val="0"/>
              </a:spcAft>
              <a:buSzPts val="1980"/>
              <a:buChar char="•"/>
            </a:pPr>
            <a:r>
              <a:rPr lang="en-US"/>
              <a:t>load, execute</a:t>
            </a:r>
            <a:endParaRPr/>
          </a:p>
          <a:p>
            <a:pPr indent="-285750" lvl="1" marL="742950" rtl="0" algn="l">
              <a:spcBef>
                <a:spcPts val="630"/>
              </a:spcBef>
              <a:spcAft>
                <a:spcPts val="0"/>
              </a:spcAft>
              <a:buSzPts val="1980"/>
              <a:buChar char="•"/>
            </a:pPr>
            <a:r>
              <a:rPr lang="en-US"/>
              <a:t>get process attributes, set process attributes</a:t>
            </a:r>
            <a:endParaRPr/>
          </a:p>
          <a:p>
            <a:pPr indent="-285750" lvl="1" marL="742950" rtl="0" algn="l">
              <a:spcBef>
                <a:spcPts val="630"/>
              </a:spcBef>
              <a:spcAft>
                <a:spcPts val="0"/>
              </a:spcAft>
              <a:buSzPts val="1980"/>
              <a:buChar char="•"/>
            </a:pPr>
            <a:r>
              <a:rPr lang="en-US"/>
              <a:t>wait for time</a:t>
            </a:r>
            <a:endParaRPr/>
          </a:p>
          <a:p>
            <a:pPr indent="-285750" lvl="1" marL="742950" rtl="0" algn="l">
              <a:spcBef>
                <a:spcPts val="630"/>
              </a:spcBef>
              <a:spcAft>
                <a:spcPts val="0"/>
              </a:spcAft>
              <a:buSzPts val="1980"/>
              <a:buChar char="•"/>
            </a:pPr>
            <a:r>
              <a:rPr lang="en-US"/>
              <a:t>wait event, signal event</a:t>
            </a:r>
            <a:endParaRPr/>
          </a:p>
          <a:p>
            <a:pPr indent="-285750" lvl="1" marL="742950" rtl="0" algn="l">
              <a:spcBef>
                <a:spcPts val="630"/>
              </a:spcBef>
              <a:spcAft>
                <a:spcPts val="0"/>
              </a:spcAft>
              <a:buSzPts val="1980"/>
              <a:buChar char="•"/>
            </a:pPr>
            <a:r>
              <a:rPr lang="en-US"/>
              <a:t>allocate and free memory</a:t>
            </a:r>
            <a:endParaRPr/>
          </a:p>
          <a:p>
            <a:pPr indent="-285750" lvl="1" marL="742950" rtl="0" algn="l">
              <a:spcBef>
                <a:spcPts val="630"/>
              </a:spcBef>
              <a:spcAft>
                <a:spcPts val="0"/>
              </a:spcAft>
              <a:buSzPts val="1980"/>
              <a:buChar char="•"/>
            </a:pPr>
            <a:r>
              <a:rPr lang="en-US"/>
              <a:t>Dump memory if error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Debugger</a:t>
            </a:r>
            <a:r>
              <a:rPr lang="en-US"/>
              <a:t> for determining </a:t>
            </a:r>
            <a:r>
              <a:rPr b="1" lang="en-US">
                <a:solidFill>
                  <a:srgbClr val="006699"/>
                </a:solidFill>
                <a:latin typeface="Arial"/>
                <a:ea typeface="Arial"/>
                <a:cs typeface="Arial"/>
                <a:sym typeface="Arial"/>
              </a:rPr>
              <a:t>bugs</a:t>
            </a:r>
            <a:r>
              <a:rPr b="1" lang="en-US">
                <a:solidFill>
                  <a:srgbClr val="3366FF"/>
                </a:solidFill>
              </a:rPr>
              <a:t>, </a:t>
            </a:r>
            <a:r>
              <a:rPr b="1" lang="en-US">
                <a:solidFill>
                  <a:srgbClr val="006699"/>
                </a:solidFill>
                <a:latin typeface="Arial"/>
                <a:ea typeface="Arial"/>
                <a:cs typeface="Arial"/>
                <a:sym typeface="Arial"/>
              </a:rPr>
              <a:t>single</a:t>
            </a:r>
            <a:r>
              <a:rPr b="1" lang="en-US">
                <a:solidFill>
                  <a:srgbClr val="3366FF"/>
                </a:solidFill>
              </a:rPr>
              <a:t> </a:t>
            </a:r>
            <a:r>
              <a:rPr b="1" lang="en-US">
                <a:solidFill>
                  <a:srgbClr val="006699"/>
                </a:solidFill>
                <a:latin typeface="Arial"/>
                <a:ea typeface="Arial"/>
                <a:cs typeface="Arial"/>
                <a:sym typeface="Arial"/>
              </a:rPr>
              <a:t>step</a:t>
            </a:r>
            <a:r>
              <a:rPr b="1" lang="en-US">
                <a:solidFill>
                  <a:srgbClr val="3366FF"/>
                </a:solidFill>
              </a:rPr>
              <a:t> </a:t>
            </a:r>
            <a:r>
              <a:rPr lang="en-US"/>
              <a:t>execution</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Locks</a:t>
            </a:r>
            <a:r>
              <a:rPr lang="en-US"/>
              <a:t> for managing access to shared data between processes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idx="1" type="body"/>
          </p:nvPr>
        </p:nvSpPr>
        <p:spPr>
          <a:xfrm>
            <a:off x="801688" y="1233488"/>
            <a:ext cx="7732712"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File management</a:t>
            </a:r>
            <a:endParaRPr/>
          </a:p>
          <a:p>
            <a:pPr indent="-285750" lvl="1" marL="742950" rtl="0" algn="l">
              <a:spcBef>
                <a:spcPts val="630"/>
              </a:spcBef>
              <a:spcAft>
                <a:spcPts val="0"/>
              </a:spcAft>
              <a:buSzPts val="1980"/>
              <a:buChar char="•"/>
            </a:pPr>
            <a:r>
              <a:rPr lang="en-US"/>
              <a:t>create file, delete file</a:t>
            </a:r>
            <a:endParaRPr/>
          </a:p>
          <a:p>
            <a:pPr indent="-285750" lvl="1" marL="742950" rtl="0" algn="l">
              <a:spcBef>
                <a:spcPts val="630"/>
              </a:spcBef>
              <a:spcAft>
                <a:spcPts val="0"/>
              </a:spcAft>
              <a:buSzPts val="1980"/>
              <a:buChar char="•"/>
            </a:pPr>
            <a:r>
              <a:rPr lang="en-US"/>
              <a:t>open, close file</a:t>
            </a:r>
            <a:endParaRPr/>
          </a:p>
          <a:p>
            <a:pPr indent="-285750" lvl="1" marL="742950" rtl="0" algn="l">
              <a:spcBef>
                <a:spcPts val="630"/>
              </a:spcBef>
              <a:spcAft>
                <a:spcPts val="0"/>
              </a:spcAft>
              <a:buSzPts val="1980"/>
              <a:buChar char="•"/>
            </a:pPr>
            <a:r>
              <a:rPr lang="en-US"/>
              <a:t>read, write, reposition</a:t>
            </a:r>
            <a:endParaRPr/>
          </a:p>
          <a:p>
            <a:pPr indent="-285750" lvl="1" marL="742950" rtl="0" algn="l">
              <a:spcBef>
                <a:spcPts val="630"/>
              </a:spcBef>
              <a:spcAft>
                <a:spcPts val="0"/>
              </a:spcAft>
              <a:buSzPts val="1980"/>
              <a:buChar char="•"/>
            </a:pPr>
            <a:r>
              <a:rPr lang="en-US"/>
              <a:t>get and set file attributes</a:t>
            </a:r>
            <a:endParaRPr/>
          </a:p>
          <a:p>
            <a:pPr indent="-342900" lvl="0" marL="342900" rtl="0" algn="l">
              <a:spcBef>
                <a:spcPts val="630"/>
              </a:spcBef>
              <a:spcAft>
                <a:spcPts val="0"/>
              </a:spcAft>
              <a:buSzPts val="1980"/>
              <a:buChar char="▪"/>
            </a:pPr>
            <a:r>
              <a:rPr lang="en-US"/>
              <a:t>Device management</a:t>
            </a:r>
            <a:endParaRPr/>
          </a:p>
          <a:p>
            <a:pPr indent="-285750" lvl="1" marL="742950" rtl="0" algn="l">
              <a:spcBef>
                <a:spcPts val="630"/>
              </a:spcBef>
              <a:spcAft>
                <a:spcPts val="0"/>
              </a:spcAft>
              <a:buSzPts val="1980"/>
              <a:buChar char="•"/>
            </a:pPr>
            <a:r>
              <a:rPr lang="en-US"/>
              <a:t>request device, release device</a:t>
            </a:r>
            <a:endParaRPr/>
          </a:p>
          <a:p>
            <a:pPr indent="-285750" lvl="1" marL="742950" rtl="0" algn="l">
              <a:spcBef>
                <a:spcPts val="630"/>
              </a:spcBef>
              <a:spcAft>
                <a:spcPts val="0"/>
              </a:spcAft>
              <a:buSzPts val="1980"/>
              <a:buChar char="•"/>
            </a:pPr>
            <a:r>
              <a:rPr lang="en-US"/>
              <a:t>read, write, reposition</a:t>
            </a:r>
            <a:endParaRPr/>
          </a:p>
          <a:p>
            <a:pPr indent="-285750" lvl="1" marL="742950" rtl="0" algn="l">
              <a:spcBef>
                <a:spcPts val="630"/>
              </a:spcBef>
              <a:spcAft>
                <a:spcPts val="0"/>
              </a:spcAft>
              <a:buSzPts val="1980"/>
              <a:buChar char="•"/>
            </a:pPr>
            <a:r>
              <a:rPr lang="en-US"/>
              <a:t>get device attributes, set device attributes</a:t>
            </a:r>
            <a:endParaRPr/>
          </a:p>
          <a:p>
            <a:pPr indent="-285750" lvl="1" marL="742950" rtl="0" algn="l">
              <a:spcBef>
                <a:spcPts val="630"/>
              </a:spcBef>
              <a:spcAft>
                <a:spcPts val="0"/>
              </a:spcAft>
              <a:buSzPts val="1980"/>
              <a:buChar char="•"/>
            </a:pPr>
            <a:r>
              <a:rPr lang="en-US"/>
              <a:t>logically attach or detach devices</a:t>
            </a:r>
            <a:endParaRPr/>
          </a:p>
          <a:p>
            <a:pPr indent="-160019" lvl="1" marL="742950" rtl="0" algn="l">
              <a:spcBef>
                <a:spcPts val="630"/>
              </a:spcBef>
              <a:spcAft>
                <a:spcPts val="0"/>
              </a:spcAft>
              <a:buSzPts val="1980"/>
              <a:buNone/>
            </a:pPr>
            <a:r>
              <a:t/>
            </a:r>
            <a:endParaRPr/>
          </a:p>
        </p:txBody>
      </p:sp>
      <p:sp>
        <p:nvSpPr>
          <p:cNvPr id="211" name="Google Shape;211;p21"/>
          <p:cNvSpPr txBox="1"/>
          <p:nvPr>
            <p:ph type="title"/>
          </p:nvPr>
        </p:nvSpPr>
        <p:spPr>
          <a:xfrm>
            <a:off x="512763" y="225425"/>
            <a:ext cx="8021637"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527050" y="227013"/>
            <a:ext cx="79914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
        <p:nvSpPr>
          <p:cNvPr id="218" name="Google Shape;218;p22"/>
          <p:cNvSpPr txBox="1"/>
          <p:nvPr>
            <p:ph idx="1" type="body"/>
          </p:nvPr>
        </p:nvSpPr>
        <p:spPr>
          <a:xfrm>
            <a:off x="806450" y="1233488"/>
            <a:ext cx="723423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Information maintenance</a:t>
            </a:r>
            <a:endParaRPr/>
          </a:p>
          <a:p>
            <a:pPr indent="-285750" lvl="1" marL="742950" rtl="0" algn="l">
              <a:spcBef>
                <a:spcPts val="630"/>
              </a:spcBef>
              <a:spcAft>
                <a:spcPts val="0"/>
              </a:spcAft>
              <a:buSzPts val="1980"/>
              <a:buChar char="•"/>
            </a:pPr>
            <a:r>
              <a:rPr lang="en-US"/>
              <a:t>get time or date, set time or date</a:t>
            </a:r>
            <a:endParaRPr/>
          </a:p>
          <a:p>
            <a:pPr indent="-285750" lvl="1" marL="742950" rtl="0" algn="l">
              <a:spcBef>
                <a:spcPts val="630"/>
              </a:spcBef>
              <a:spcAft>
                <a:spcPts val="0"/>
              </a:spcAft>
              <a:buSzPts val="1980"/>
              <a:buChar char="•"/>
            </a:pPr>
            <a:r>
              <a:rPr lang="en-US"/>
              <a:t>get system data, set system data</a:t>
            </a:r>
            <a:endParaRPr/>
          </a:p>
          <a:p>
            <a:pPr indent="-285750" lvl="1" marL="742950" rtl="0" algn="l">
              <a:spcBef>
                <a:spcPts val="630"/>
              </a:spcBef>
              <a:spcAft>
                <a:spcPts val="0"/>
              </a:spcAft>
              <a:buSzPts val="1980"/>
              <a:buChar char="•"/>
            </a:pPr>
            <a:r>
              <a:rPr lang="en-US"/>
              <a:t>get and set process, file, or device attributes</a:t>
            </a:r>
            <a:endParaRPr/>
          </a:p>
          <a:p>
            <a:pPr indent="-342900" lvl="0" marL="342900" rtl="0" algn="l">
              <a:spcBef>
                <a:spcPts val="630"/>
              </a:spcBef>
              <a:spcAft>
                <a:spcPts val="0"/>
              </a:spcAft>
              <a:buSzPts val="1980"/>
              <a:buChar char="▪"/>
            </a:pPr>
            <a:r>
              <a:rPr lang="en-US"/>
              <a:t>Communications</a:t>
            </a:r>
            <a:endParaRPr/>
          </a:p>
          <a:p>
            <a:pPr indent="-285750" lvl="1" marL="742950" rtl="0" algn="l">
              <a:spcBef>
                <a:spcPts val="630"/>
              </a:spcBef>
              <a:spcAft>
                <a:spcPts val="0"/>
              </a:spcAft>
              <a:buSzPts val="1980"/>
              <a:buChar char="•"/>
            </a:pPr>
            <a:r>
              <a:rPr lang="en-US"/>
              <a:t>create, delete communication connection</a:t>
            </a:r>
            <a:endParaRPr/>
          </a:p>
          <a:p>
            <a:pPr indent="-285750" lvl="1" marL="742950" rtl="0" algn="l">
              <a:spcBef>
                <a:spcPts val="630"/>
              </a:spcBef>
              <a:spcAft>
                <a:spcPts val="0"/>
              </a:spcAft>
              <a:buSzPts val="1980"/>
              <a:buChar char="•"/>
            </a:pPr>
            <a:r>
              <a:rPr lang="en-US"/>
              <a:t>send, receive messages if </a:t>
            </a:r>
            <a:r>
              <a:rPr b="1" lang="en-US">
                <a:solidFill>
                  <a:srgbClr val="006699"/>
                </a:solidFill>
                <a:latin typeface="Arial"/>
                <a:ea typeface="Arial"/>
                <a:cs typeface="Arial"/>
                <a:sym typeface="Arial"/>
              </a:rPr>
              <a:t>message</a:t>
            </a:r>
            <a:r>
              <a:rPr b="1" lang="en-US">
                <a:solidFill>
                  <a:srgbClr val="3366FF"/>
                </a:solidFill>
              </a:rPr>
              <a:t> </a:t>
            </a:r>
            <a:r>
              <a:rPr b="1" lang="en-US">
                <a:solidFill>
                  <a:srgbClr val="006699"/>
                </a:solidFill>
                <a:latin typeface="Arial"/>
                <a:ea typeface="Arial"/>
                <a:cs typeface="Arial"/>
                <a:sym typeface="Arial"/>
              </a:rPr>
              <a:t>passing</a:t>
            </a:r>
            <a:r>
              <a:rPr b="1" lang="en-US">
                <a:solidFill>
                  <a:srgbClr val="3366FF"/>
                </a:solidFill>
              </a:rPr>
              <a:t> </a:t>
            </a:r>
            <a:r>
              <a:rPr b="1" lang="en-US">
                <a:solidFill>
                  <a:srgbClr val="006699"/>
                </a:solidFill>
                <a:latin typeface="Arial"/>
                <a:ea typeface="Arial"/>
                <a:cs typeface="Arial"/>
                <a:sym typeface="Arial"/>
              </a:rPr>
              <a:t>model</a:t>
            </a:r>
            <a:r>
              <a:rPr b="1" lang="en-US">
                <a:solidFill>
                  <a:srgbClr val="3366FF"/>
                </a:solidFill>
              </a:rPr>
              <a:t> </a:t>
            </a:r>
            <a:r>
              <a:rPr lang="en-US"/>
              <a:t>to </a:t>
            </a:r>
            <a:r>
              <a:rPr b="1" lang="en-US">
                <a:solidFill>
                  <a:srgbClr val="006699"/>
                </a:solidFill>
                <a:latin typeface="Arial"/>
                <a:ea typeface="Arial"/>
                <a:cs typeface="Arial"/>
                <a:sym typeface="Arial"/>
              </a:rPr>
              <a:t>host</a:t>
            </a:r>
            <a:r>
              <a:rPr b="1" lang="en-US">
                <a:solidFill>
                  <a:srgbClr val="3366FF"/>
                </a:solidFill>
              </a:rPr>
              <a:t> </a:t>
            </a:r>
            <a:r>
              <a:rPr b="1" lang="en-US">
                <a:solidFill>
                  <a:srgbClr val="006699"/>
                </a:solidFill>
                <a:latin typeface="Arial"/>
                <a:ea typeface="Arial"/>
                <a:cs typeface="Arial"/>
                <a:sym typeface="Arial"/>
              </a:rPr>
              <a:t>name</a:t>
            </a:r>
            <a:r>
              <a:rPr lang="en-US"/>
              <a:t> or </a:t>
            </a:r>
            <a:r>
              <a:rPr b="1" lang="en-US">
                <a:solidFill>
                  <a:srgbClr val="006699"/>
                </a:solidFill>
                <a:latin typeface="Arial"/>
                <a:ea typeface="Arial"/>
                <a:cs typeface="Arial"/>
                <a:sym typeface="Arial"/>
              </a:rPr>
              <a:t>process</a:t>
            </a:r>
            <a:r>
              <a:rPr b="1" lang="en-US">
                <a:solidFill>
                  <a:srgbClr val="3366FF"/>
                </a:solidFill>
              </a:rPr>
              <a:t> </a:t>
            </a:r>
            <a:r>
              <a:rPr b="1" lang="en-US">
                <a:solidFill>
                  <a:srgbClr val="006699"/>
                </a:solidFill>
                <a:latin typeface="Arial"/>
                <a:ea typeface="Arial"/>
                <a:cs typeface="Arial"/>
                <a:sym typeface="Arial"/>
              </a:rPr>
              <a:t>name</a:t>
            </a:r>
            <a:endParaRPr/>
          </a:p>
          <a:p>
            <a:pPr indent="-228600" lvl="2" marL="1085850" rtl="0" algn="l">
              <a:spcBef>
                <a:spcPts val="630"/>
              </a:spcBef>
              <a:spcAft>
                <a:spcPts val="0"/>
              </a:spcAft>
              <a:buSzPts val="1350"/>
              <a:buChar char="4"/>
            </a:pPr>
            <a:r>
              <a:rPr lang="en-US"/>
              <a:t>From</a:t>
            </a:r>
            <a:r>
              <a:rPr b="1" lang="en-US">
                <a:solidFill>
                  <a:srgbClr val="3366FF"/>
                </a:solidFill>
              </a:rPr>
              <a:t> </a:t>
            </a:r>
            <a:r>
              <a:rPr b="1" lang="en-US">
                <a:solidFill>
                  <a:srgbClr val="006699"/>
                </a:solidFill>
                <a:latin typeface="Arial"/>
                <a:ea typeface="Arial"/>
                <a:cs typeface="Arial"/>
                <a:sym typeface="Arial"/>
              </a:rPr>
              <a:t>client</a:t>
            </a:r>
            <a:r>
              <a:rPr b="1" lang="en-US">
                <a:solidFill>
                  <a:srgbClr val="3366FF"/>
                </a:solidFill>
              </a:rPr>
              <a:t> </a:t>
            </a:r>
            <a:r>
              <a:rPr lang="en-US"/>
              <a:t>to</a:t>
            </a:r>
            <a:r>
              <a:rPr b="1" lang="en-US">
                <a:solidFill>
                  <a:srgbClr val="3366FF"/>
                </a:solidFill>
              </a:rPr>
              <a:t> </a:t>
            </a:r>
            <a:r>
              <a:rPr b="1" lang="en-US">
                <a:solidFill>
                  <a:srgbClr val="006699"/>
                </a:solidFill>
                <a:latin typeface="Arial"/>
                <a:ea typeface="Arial"/>
                <a:cs typeface="Arial"/>
                <a:sym typeface="Arial"/>
              </a:rPr>
              <a:t>server</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Shared-memory</a:t>
            </a:r>
            <a:r>
              <a:rPr b="1" lang="en-US">
                <a:solidFill>
                  <a:srgbClr val="3366FF"/>
                </a:solidFill>
              </a:rPr>
              <a:t> </a:t>
            </a:r>
            <a:r>
              <a:rPr b="1" lang="en-US">
                <a:solidFill>
                  <a:srgbClr val="006699"/>
                </a:solidFill>
                <a:latin typeface="Arial"/>
                <a:ea typeface="Arial"/>
                <a:cs typeface="Arial"/>
                <a:sym typeface="Arial"/>
              </a:rPr>
              <a:t>model</a:t>
            </a:r>
            <a:r>
              <a:rPr b="1" lang="en-US">
                <a:solidFill>
                  <a:srgbClr val="3366FF"/>
                </a:solidFill>
              </a:rPr>
              <a:t> </a:t>
            </a:r>
            <a:r>
              <a:rPr lang="en-US"/>
              <a:t>create and gain access to memory regions</a:t>
            </a:r>
            <a:endParaRPr/>
          </a:p>
          <a:p>
            <a:pPr indent="-285750" lvl="1" marL="742950" rtl="0" algn="l">
              <a:spcBef>
                <a:spcPts val="630"/>
              </a:spcBef>
              <a:spcAft>
                <a:spcPts val="0"/>
              </a:spcAft>
              <a:buSzPts val="1980"/>
              <a:buChar char="•"/>
            </a:pPr>
            <a:r>
              <a:rPr lang="en-US"/>
              <a:t>transfer status information</a:t>
            </a:r>
            <a:endParaRPr/>
          </a:p>
          <a:p>
            <a:pPr indent="-285750" lvl="1" marL="742950" rtl="0" algn="l">
              <a:spcBef>
                <a:spcPts val="630"/>
              </a:spcBef>
              <a:spcAft>
                <a:spcPts val="0"/>
              </a:spcAft>
              <a:buSzPts val="1980"/>
              <a:buChar char="•"/>
            </a:pPr>
            <a:r>
              <a:rPr lang="en-US"/>
              <a:t>attach and detach remote devices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503238" y="227013"/>
            <a:ext cx="8031162"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Types of System Calls (Cont.)</a:t>
            </a:r>
            <a:endParaRPr/>
          </a:p>
        </p:txBody>
      </p:sp>
      <p:sp>
        <p:nvSpPr>
          <p:cNvPr id="225" name="Google Shape;225;p23"/>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Protection</a:t>
            </a:r>
            <a:endParaRPr/>
          </a:p>
          <a:p>
            <a:pPr indent="-285750" lvl="1" marL="742950" rtl="0" algn="l">
              <a:spcBef>
                <a:spcPts val="630"/>
              </a:spcBef>
              <a:spcAft>
                <a:spcPts val="0"/>
              </a:spcAft>
              <a:buSzPts val="1980"/>
              <a:buChar char="•"/>
            </a:pPr>
            <a:r>
              <a:rPr lang="en-US"/>
              <a:t>Control access to resources</a:t>
            </a:r>
            <a:endParaRPr/>
          </a:p>
          <a:p>
            <a:pPr indent="-285750" lvl="1" marL="742950" rtl="0" algn="l">
              <a:spcBef>
                <a:spcPts val="630"/>
              </a:spcBef>
              <a:spcAft>
                <a:spcPts val="0"/>
              </a:spcAft>
              <a:buSzPts val="1980"/>
              <a:buChar char="•"/>
            </a:pPr>
            <a:r>
              <a:rPr lang="en-US"/>
              <a:t>Get and set permissions</a:t>
            </a:r>
            <a:endParaRPr/>
          </a:p>
          <a:p>
            <a:pPr indent="-285750" lvl="1" marL="742950" rtl="0" algn="l">
              <a:spcBef>
                <a:spcPts val="630"/>
              </a:spcBef>
              <a:spcAft>
                <a:spcPts val="0"/>
              </a:spcAft>
              <a:buSzPts val="1980"/>
              <a:buChar char="•"/>
            </a:pPr>
            <a:r>
              <a:rPr lang="en-US"/>
              <a:t>Allow and deny user access</a:t>
            </a:r>
            <a:endParaRPr/>
          </a:p>
          <a:p>
            <a:pPr indent="-160019" lvl="1" marL="742950" rtl="0" algn="l">
              <a:spcBef>
                <a:spcPts val="630"/>
              </a:spcBef>
              <a:spcAft>
                <a:spcPts val="0"/>
              </a:spcAft>
              <a:buSzPts val="198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1351275" y="110535"/>
            <a:ext cx="7632700" cy="59437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600"/>
              <a:t>Examples of Windows and Unix System Calls</a:t>
            </a:r>
            <a:endParaRPr/>
          </a:p>
        </p:txBody>
      </p:sp>
      <p:pic>
        <p:nvPicPr>
          <p:cNvPr id="231" name="Google Shape;231;p24"/>
          <p:cNvPicPr preferRelativeResize="0"/>
          <p:nvPr/>
        </p:nvPicPr>
        <p:blipFill rotWithShape="1">
          <a:blip r:embed="rId3">
            <a:alphaModFix/>
          </a:blip>
          <a:srcRect b="0" l="0" r="0" t="0"/>
          <a:stretch/>
        </p:blipFill>
        <p:spPr>
          <a:xfrm>
            <a:off x="2363788" y="1152525"/>
            <a:ext cx="4751387" cy="51355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457200" y="222250"/>
            <a:ext cx="804227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Standard C Library Example</a:t>
            </a:r>
            <a:endParaRPr/>
          </a:p>
        </p:txBody>
      </p:sp>
      <p:sp>
        <p:nvSpPr>
          <p:cNvPr id="238" name="Google Shape;238;p25"/>
          <p:cNvSpPr txBox="1"/>
          <p:nvPr>
            <p:ph idx="1" type="body"/>
          </p:nvPr>
        </p:nvSpPr>
        <p:spPr>
          <a:xfrm>
            <a:off x="768350" y="1173163"/>
            <a:ext cx="7642225" cy="50784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C program invoking printf() library call, which calls write() system call</a:t>
            </a:r>
            <a:endParaRPr/>
          </a:p>
        </p:txBody>
      </p:sp>
      <p:pic>
        <p:nvPicPr>
          <p:cNvPr id="239" name="Google Shape;239;p25"/>
          <p:cNvPicPr preferRelativeResize="0"/>
          <p:nvPr/>
        </p:nvPicPr>
        <p:blipFill rotWithShape="1">
          <a:blip r:embed="rId3">
            <a:alphaModFix/>
          </a:blip>
          <a:srcRect b="0" l="0" r="0" t="0"/>
          <a:stretch/>
        </p:blipFill>
        <p:spPr>
          <a:xfrm>
            <a:off x="2119313" y="1704975"/>
            <a:ext cx="4579937" cy="470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457200" y="215900"/>
            <a:ext cx="8062913"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Arduino</a:t>
            </a:r>
            <a:endParaRPr/>
          </a:p>
        </p:txBody>
      </p:sp>
      <p:sp>
        <p:nvSpPr>
          <p:cNvPr id="245" name="Google Shape;245;p26"/>
          <p:cNvSpPr txBox="1"/>
          <p:nvPr>
            <p:ph idx="1" type="body"/>
          </p:nvPr>
        </p:nvSpPr>
        <p:spPr>
          <a:xfrm>
            <a:off x="755650" y="1245997"/>
            <a:ext cx="3538538" cy="388042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Single-tasking</a:t>
            </a:r>
            <a:endParaRPr/>
          </a:p>
          <a:p>
            <a:pPr indent="-342900" lvl="0" marL="342900" rtl="0" algn="l">
              <a:spcBef>
                <a:spcPts val="630"/>
              </a:spcBef>
              <a:spcAft>
                <a:spcPts val="0"/>
              </a:spcAft>
              <a:buSzPts val="1980"/>
              <a:buChar char="▪"/>
            </a:pPr>
            <a:r>
              <a:rPr lang="en-US"/>
              <a:t>No operating system</a:t>
            </a:r>
            <a:endParaRPr/>
          </a:p>
          <a:p>
            <a:pPr indent="-342900" lvl="0" marL="342900" rtl="0" algn="l">
              <a:spcBef>
                <a:spcPts val="630"/>
              </a:spcBef>
              <a:spcAft>
                <a:spcPts val="0"/>
              </a:spcAft>
              <a:buSzPts val="1980"/>
              <a:buChar char="▪"/>
            </a:pPr>
            <a:r>
              <a:rPr lang="en-US"/>
              <a:t>Programs (sketch) loaded via USB into flash memory</a:t>
            </a:r>
            <a:endParaRPr/>
          </a:p>
          <a:p>
            <a:pPr indent="-342900" lvl="0" marL="342900" rtl="0" algn="l">
              <a:spcBef>
                <a:spcPts val="630"/>
              </a:spcBef>
              <a:spcAft>
                <a:spcPts val="0"/>
              </a:spcAft>
              <a:buSzPts val="1980"/>
              <a:buChar char="▪"/>
            </a:pPr>
            <a:r>
              <a:rPr lang="en-US"/>
              <a:t>Single memory space</a:t>
            </a:r>
            <a:endParaRPr/>
          </a:p>
          <a:p>
            <a:pPr indent="-342900" lvl="0" marL="342900" rtl="0" algn="l">
              <a:spcBef>
                <a:spcPts val="630"/>
              </a:spcBef>
              <a:spcAft>
                <a:spcPts val="0"/>
              </a:spcAft>
              <a:buSzPts val="1980"/>
              <a:buChar char="▪"/>
            </a:pPr>
            <a:r>
              <a:rPr lang="en-US"/>
              <a:t>Boot loader loads program</a:t>
            </a:r>
            <a:endParaRPr/>
          </a:p>
          <a:p>
            <a:pPr indent="-342900" lvl="0" marL="342900" rtl="0" algn="l">
              <a:spcBef>
                <a:spcPts val="630"/>
              </a:spcBef>
              <a:spcAft>
                <a:spcPts val="0"/>
              </a:spcAft>
              <a:buSzPts val="1980"/>
              <a:buChar char="▪"/>
            </a:pPr>
            <a:r>
              <a:rPr lang="en-US"/>
              <a:t>Program exit -&gt; shell reloaded</a:t>
            </a:r>
            <a:endParaRPr/>
          </a:p>
        </p:txBody>
      </p:sp>
      <p:sp>
        <p:nvSpPr>
          <p:cNvPr id="246" name="Google Shape;246;p26"/>
          <p:cNvSpPr/>
          <p:nvPr/>
        </p:nvSpPr>
        <p:spPr>
          <a:xfrm>
            <a:off x="4397375" y="4372519"/>
            <a:ext cx="5029200" cy="7794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993300"/>
              </a:buClr>
              <a:buSzPts val="1620"/>
              <a:buFont typeface="Arial"/>
              <a:buNone/>
            </a:pPr>
            <a:r>
              <a:rPr b="0" i="0" lang="en-US" sz="1800" u="none" cap="none" strike="noStrike">
                <a:solidFill>
                  <a:schemeClr val="dk1"/>
                </a:solidFill>
                <a:latin typeface="Helvetica Neue"/>
                <a:ea typeface="Helvetica Neue"/>
                <a:cs typeface="Helvetica Neue"/>
                <a:sym typeface="Helvetica Neue"/>
              </a:rPr>
              <a:t>At system startup          running a program</a:t>
            </a:r>
            <a:endParaRPr/>
          </a:p>
          <a:p>
            <a:pPr indent="0" lvl="0" marL="0" marR="0" rtl="0" algn="l">
              <a:spcBef>
                <a:spcPts val="900"/>
              </a:spcBef>
              <a:spcAft>
                <a:spcPts val="0"/>
              </a:spcAft>
              <a:buClr>
                <a:srgbClr val="993300"/>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47" name="Google Shape;247;p26"/>
          <p:cNvPicPr preferRelativeResize="0"/>
          <p:nvPr/>
        </p:nvPicPr>
        <p:blipFill rotWithShape="1">
          <a:blip r:embed="rId3">
            <a:alphaModFix/>
          </a:blip>
          <a:srcRect b="0" l="0" r="0" t="0"/>
          <a:stretch/>
        </p:blipFill>
        <p:spPr>
          <a:xfrm>
            <a:off x="4588953" y="1266090"/>
            <a:ext cx="3931159" cy="30894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457200" y="215900"/>
            <a:ext cx="8040688"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Example: FreeBSD</a:t>
            </a:r>
            <a:endParaRPr/>
          </a:p>
        </p:txBody>
      </p:sp>
      <p:sp>
        <p:nvSpPr>
          <p:cNvPr id="253" name="Google Shape;253;p27"/>
          <p:cNvSpPr txBox="1"/>
          <p:nvPr>
            <p:ph idx="1" type="body"/>
          </p:nvPr>
        </p:nvSpPr>
        <p:spPr>
          <a:xfrm>
            <a:off x="869950" y="1118305"/>
            <a:ext cx="4777224" cy="43881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variant</a:t>
            </a:r>
            <a:endParaRPr/>
          </a:p>
          <a:p>
            <a:pPr indent="-342900" lvl="0" marL="342900" rtl="0" algn="l">
              <a:spcBef>
                <a:spcPts val="630"/>
              </a:spcBef>
              <a:spcAft>
                <a:spcPts val="0"/>
              </a:spcAft>
              <a:buSzPts val="1980"/>
              <a:buChar char="▪"/>
            </a:pPr>
            <a:r>
              <a:rPr lang="en-US"/>
              <a:t>Multitasking</a:t>
            </a:r>
            <a:endParaRPr/>
          </a:p>
          <a:p>
            <a:pPr indent="-342900" lvl="0" marL="342900" rtl="0" algn="l">
              <a:spcBef>
                <a:spcPts val="630"/>
              </a:spcBef>
              <a:spcAft>
                <a:spcPts val="0"/>
              </a:spcAft>
              <a:buSzPts val="1980"/>
              <a:buChar char="▪"/>
            </a:pPr>
            <a:r>
              <a:rPr lang="en-US"/>
              <a:t>User login -&gt; invoke user’s choice of shell</a:t>
            </a:r>
            <a:endParaRPr/>
          </a:p>
          <a:p>
            <a:pPr indent="-342900" lvl="0" marL="342900" rtl="0" algn="l">
              <a:spcBef>
                <a:spcPts val="630"/>
              </a:spcBef>
              <a:spcAft>
                <a:spcPts val="0"/>
              </a:spcAft>
              <a:buSzPts val="1980"/>
              <a:buChar char="▪"/>
            </a:pPr>
            <a:r>
              <a:rPr lang="en-US"/>
              <a:t>Shell executes fork() system call to create process</a:t>
            </a:r>
            <a:endParaRPr/>
          </a:p>
          <a:p>
            <a:pPr indent="-285750" lvl="1" marL="742950" rtl="0" algn="l">
              <a:spcBef>
                <a:spcPts val="630"/>
              </a:spcBef>
              <a:spcAft>
                <a:spcPts val="0"/>
              </a:spcAft>
              <a:buSzPts val="1980"/>
              <a:buChar char="•"/>
            </a:pPr>
            <a:r>
              <a:rPr lang="en-US"/>
              <a:t>Executes exec() to load program into process</a:t>
            </a:r>
            <a:endParaRPr/>
          </a:p>
          <a:p>
            <a:pPr indent="-285750" lvl="1" marL="742950" rtl="0" algn="l">
              <a:spcBef>
                <a:spcPts val="630"/>
              </a:spcBef>
              <a:spcAft>
                <a:spcPts val="0"/>
              </a:spcAft>
              <a:buSzPts val="1980"/>
              <a:buChar char="•"/>
            </a:pPr>
            <a:r>
              <a:rPr lang="en-US"/>
              <a:t>Shell waits for process to terminate or continues with user commands</a:t>
            </a:r>
            <a:endParaRPr/>
          </a:p>
          <a:p>
            <a:pPr indent="-342900" lvl="0" marL="342900" rtl="0" algn="l">
              <a:spcBef>
                <a:spcPts val="630"/>
              </a:spcBef>
              <a:spcAft>
                <a:spcPts val="0"/>
              </a:spcAft>
              <a:buSzPts val="1980"/>
              <a:buChar char="▪"/>
            </a:pPr>
            <a:r>
              <a:rPr lang="en-US"/>
              <a:t>Process exits with:</a:t>
            </a:r>
            <a:endParaRPr/>
          </a:p>
          <a:p>
            <a:pPr indent="-285750" lvl="1" marL="742950" rtl="0" algn="l">
              <a:spcBef>
                <a:spcPts val="630"/>
              </a:spcBef>
              <a:spcAft>
                <a:spcPts val="0"/>
              </a:spcAft>
              <a:buSzPts val="1980"/>
              <a:buChar char="•"/>
            </a:pPr>
            <a:r>
              <a:rPr lang="en-US"/>
              <a:t> code = 0 – no error </a:t>
            </a:r>
            <a:endParaRPr/>
          </a:p>
          <a:p>
            <a:pPr indent="-285750" lvl="1" marL="742950" rtl="0" algn="l">
              <a:spcBef>
                <a:spcPts val="630"/>
              </a:spcBef>
              <a:spcAft>
                <a:spcPts val="0"/>
              </a:spcAft>
              <a:buSzPts val="1980"/>
              <a:buChar char="•"/>
            </a:pPr>
            <a:r>
              <a:rPr lang="en-US"/>
              <a:t> code &gt; 0 – error code</a:t>
            </a:r>
            <a:endParaRPr/>
          </a:p>
          <a:p>
            <a:pPr indent="-217170" lvl="0" marL="342900" rtl="0" algn="l">
              <a:spcBef>
                <a:spcPts val="630"/>
              </a:spcBef>
              <a:spcAft>
                <a:spcPts val="0"/>
              </a:spcAft>
              <a:buSzPts val="1980"/>
              <a:buNone/>
            </a:pPr>
            <a:r>
              <a:t/>
            </a:r>
            <a:endParaRPr/>
          </a:p>
        </p:txBody>
      </p:sp>
      <p:pic>
        <p:nvPicPr>
          <p:cNvPr id="254" name="Google Shape;254;p27"/>
          <p:cNvPicPr preferRelativeResize="0"/>
          <p:nvPr/>
        </p:nvPicPr>
        <p:blipFill rotWithShape="1">
          <a:blip r:embed="rId3">
            <a:alphaModFix/>
          </a:blip>
          <a:srcRect b="0" l="0" r="0" t="0"/>
          <a:stretch/>
        </p:blipFill>
        <p:spPr>
          <a:xfrm>
            <a:off x="5799138" y="1389190"/>
            <a:ext cx="2698750" cy="39068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457200" y="217488"/>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a:t>
            </a:r>
            <a:endParaRPr/>
          </a:p>
        </p:txBody>
      </p:sp>
      <p:sp>
        <p:nvSpPr>
          <p:cNvPr id="261" name="Google Shape;261;p28"/>
          <p:cNvSpPr txBox="1"/>
          <p:nvPr>
            <p:ph idx="1" type="body"/>
          </p:nvPr>
        </p:nvSpPr>
        <p:spPr>
          <a:xfrm>
            <a:off x="811213" y="1122363"/>
            <a:ext cx="7707312" cy="46831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System programs provide a convenient environment for program development and execution.  They can be divided into:</a:t>
            </a:r>
            <a:endParaRPr/>
          </a:p>
          <a:p>
            <a:pPr indent="-285750" lvl="1" marL="742950" rtl="0" algn="l">
              <a:spcBef>
                <a:spcPts val="630"/>
              </a:spcBef>
              <a:spcAft>
                <a:spcPts val="0"/>
              </a:spcAft>
              <a:buSzPts val="1980"/>
              <a:buChar char="•"/>
            </a:pPr>
            <a:r>
              <a:rPr lang="en-US"/>
              <a:t>File manipulation </a:t>
            </a:r>
            <a:endParaRPr/>
          </a:p>
          <a:p>
            <a:pPr indent="-285750" lvl="1" marL="742950" rtl="0" algn="l">
              <a:spcBef>
                <a:spcPts val="630"/>
              </a:spcBef>
              <a:spcAft>
                <a:spcPts val="0"/>
              </a:spcAft>
              <a:buSzPts val="1980"/>
              <a:buChar char="•"/>
            </a:pPr>
            <a:r>
              <a:rPr lang="en-US"/>
              <a:t>Status information sometimes stored in a file</a:t>
            </a:r>
            <a:endParaRPr/>
          </a:p>
          <a:p>
            <a:pPr indent="-285750" lvl="1" marL="742950" rtl="0" algn="l">
              <a:spcBef>
                <a:spcPts val="630"/>
              </a:spcBef>
              <a:spcAft>
                <a:spcPts val="0"/>
              </a:spcAft>
              <a:buSzPts val="1980"/>
              <a:buChar char="•"/>
            </a:pPr>
            <a:r>
              <a:rPr lang="en-US"/>
              <a:t>Programming language support</a:t>
            </a:r>
            <a:endParaRPr/>
          </a:p>
          <a:p>
            <a:pPr indent="-285750" lvl="1" marL="742950" rtl="0" algn="l">
              <a:spcBef>
                <a:spcPts val="630"/>
              </a:spcBef>
              <a:spcAft>
                <a:spcPts val="0"/>
              </a:spcAft>
              <a:buSzPts val="1980"/>
              <a:buChar char="•"/>
            </a:pPr>
            <a:r>
              <a:rPr lang="en-US"/>
              <a:t>Program loading and execution</a:t>
            </a:r>
            <a:endParaRPr/>
          </a:p>
          <a:p>
            <a:pPr indent="-285750" lvl="1" marL="742950" rtl="0" algn="l">
              <a:spcBef>
                <a:spcPts val="630"/>
              </a:spcBef>
              <a:spcAft>
                <a:spcPts val="0"/>
              </a:spcAft>
              <a:buSzPts val="1980"/>
              <a:buChar char="•"/>
            </a:pPr>
            <a:r>
              <a:rPr lang="en-US"/>
              <a:t>Communications</a:t>
            </a:r>
            <a:endParaRPr/>
          </a:p>
          <a:p>
            <a:pPr indent="-285750" lvl="1" marL="742950" rtl="0" algn="l">
              <a:spcBef>
                <a:spcPts val="630"/>
              </a:spcBef>
              <a:spcAft>
                <a:spcPts val="0"/>
              </a:spcAft>
              <a:buSzPts val="1980"/>
              <a:buChar char="•"/>
            </a:pPr>
            <a:r>
              <a:rPr lang="en-US"/>
              <a:t>Background services</a:t>
            </a:r>
            <a:endParaRPr/>
          </a:p>
          <a:p>
            <a:pPr indent="-285750" lvl="1" marL="742950" rtl="0" algn="l">
              <a:spcBef>
                <a:spcPts val="630"/>
              </a:spcBef>
              <a:spcAft>
                <a:spcPts val="0"/>
              </a:spcAft>
              <a:buSzPts val="1980"/>
              <a:buChar char="•"/>
            </a:pPr>
            <a:r>
              <a:rPr lang="en-US"/>
              <a:t>Application programs</a:t>
            </a:r>
            <a:endParaRPr/>
          </a:p>
          <a:p>
            <a:pPr indent="-342900" lvl="0" marL="342900" rtl="0" algn="l">
              <a:spcBef>
                <a:spcPts val="630"/>
              </a:spcBef>
              <a:spcAft>
                <a:spcPts val="0"/>
              </a:spcAft>
              <a:buSzPts val="1980"/>
              <a:buChar char="▪"/>
            </a:pPr>
            <a:r>
              <a:rPr lang="en-US"/>
              <a:t>Most users’ view of the operating system is defined by system programs, not the actual system calls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457200" y="217488"/>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268" name="Google Shape;268;p29"/>
          <p:cNvSpPr txBox="1"/>
          <p:nvPr>
            <p:ph idx="1" type="body"/>
          </p:nvPr>
        </p:nvSpPr>
        <p:spPr>
          <a:xfrm>
            <a:off x="808038" y="1073150"/>
            <a:ext cx="7359650" cy="502761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Provide a convenient environment for program development and execution</a:t>
            </a:r>
            <a:endParaRPr/>
          </a:p>
          <a:p>
            <a:pPr indent="-285750" lvl="1" marL="742950" rtl="0" algn="l">
              <a:lnSpc>
                <a:spcPct val="90000"/>
              </a:lnSpc>
              <a:spcBef>
                <a:spcPts val="630"/>
              </a:spcBef>
              <a:spcAft>
                <a:spcPts val="0"/>
              </a:spcAft>
              <a:buSzPts val="1980"/>
              <a:buChar char="•"/>
            </a:pPr>
            <a:r>
              <a:rPr lang="en-US"/>
              <a:t>Some of them are simply user interfaces to system calls; others are considerably more complex</a:t>
            </a:r>
            <a:endParaRPr/>
          </a:p>
          <a:p>
            <a:pPr indent="-229869" lvl="1" marL="742950" rtl="0" algn="l">
              <a:lnSpc>
                <a:spcPct val="90000"/>
              </a:lnSpc>
              <a:spcBef>
                <a:spcPts val="280"/>
              </a:spcBef>
              <a:spcAft>
                <a:spcPts val="0"/>
              </a:spcAft>
              <a:buSzPts val="880"/>
              <a:buNone/>
            </a:pPr>
            <a:r>
              <a:t/>
            </a:r>
            <a:endParaRPr sz="800"/>
          </a:p>
          <a:p>
            <a:pPr indent="-342900" lvl="0" marL="342900" rtl="0" algn="l">
              <a:lnSpc>
                <a:spcPct val="90000"/>
              </a:lnSpc>
              <a:spcBef>
                <a:spcPts val="630"/>
              </a:spcBef>
              <a:spcAft>
                <a:spcPts val="0"/>
              </a:spcAft>
              <a:buSzPts val="1980"/>
              <a:buChar char="▪"/>
            </a:pPr>
            <a:r>
              <a:rPr b="1" lang="en-US"/>
              <a:t>File management </a:t>
            </a:r>
            <a:r>
              <a:rPr lang="en-US"/>
              <a:t>- Create, delete, copy, rename, print, dump, list, and generally manipulate files and directories</a:t>
            </a:r>
            <a:endParaRPr/>
          </a:p>
          <a:p>
            <a:pPr indent="-287020" lvl="0" marL="342900" rtl="0" algn="l">
              <a:lnSpc>
                <a:spcPct val="90000"/>
              </a:lnSpc>
              <a:spcBef>
                <a:spcPts val="280"/>
              </a:spcBef>
              <a:spcAft>
                <a:spcPts val="0"/>
              </a:spcAft>
              <a:buSzPts val="880"/>
              <a:buNone/>
            </a:pPr>
            <a:r>
              <a:t/>
            </a:r>
            <a:endParaRPr sz="800"/>
          </a:p>
          <a:p>
            <a:pPr indent="-342900" lvl="0" marL="342900" rtl="0" algn="l">
              <a:lnSpc>
                <a:spcPct val="90000"/>
              </a:lnSpc>
              <a:spcBef>
                <a:spcPts val="630"/>
              </a:spcBef>
              <a:spcAft>
                <a:spcPts val="0"/>
              </a:spcAft>
              <a:buSzPts val="1980"/>
              <a:buChar char="▪"/>
            </a:pPr>
            <a:r>
              <a:rPr b="1" lang="en-US"/>
              <a:t>Status information</a:t>
            </a:r>
            <a:endParaRPr/>
          </a:p>
          <a:p>
            <a:pPr indent="-285750" lvl="1" marL="742950" rtl="0" algn="l">
              <a:lnSpc>
                <a:spcPct val="90000"/>
              </a:lnSpc>
              <a:spcBef>
                <a:spcPts val="630"/>
              </a:spcBef>
              <a:spcAft>
                <a:spcPts val="0"/>
              </a:spcAft>
              <a:buSzPts val="1980"/>
              <a:buChar char="•"/>
            </a:pPr>
            <a:r>
              <a:rPr lang="en-US"/>
              <a:t>Some ask the system for info - date, time, amount of available memory, disk space, number of users</a:t>
            </a:r>
            <a:endParaRPr/>
          </a:p>
          <a:p>
            <a:pPr indent="-285750" lvl="1" marL="742950" rtl="0" algn="l">
              <a:lnSpc>
                <a:spcPct val="90000"/>
              </a:lnSpc>
              <a:spcBef>
                <a:spcPts val="630"/>
              </a:spcBef>
              <a:spcAft>
                <a:spcPts val="0"/>
              </a:spcAft>
              <a:buSzPts val="1980"/>
              <a:buChar char="•"/>
            </a:pPr>
            <a:r>
              <a:rPr lang="en-US"/>
              <a:t>Others provide detailed performance, logging, and debugging information</a:t>
            </a:r>
            <a:endParaRPr/>
          </a:p>
          <a:p>
            <a:pPr indent="-285750" lvl="1" marL="742950" rtl="0" algn="l">
              <a:lnSpc>
                <a:spcPct val="90000"/>
              </a:lnSpc>
              <a:spcBef>
                <a:spcPts val="630"/>
              </a:spcBef>
              <a:spcAft>
                <a:spcPts val="0"/>
              </a:spcAft>
              <a:buSzPts val="1980"/>
              <a:buChar char="•"/>
            </a:pPr>
            <a:r>
              <a:rPr lang="en-US"/>
              <a:t>Typically, these programs format and print the output to the terminal or other output devices</a:t>
            </a:r>
            <a:endParaRPr/>
          </a:p>
          <a:p>
            <a:pPr indent="-285750" lvl="1" marL="742950" rtl="0" algn="l">
              <a:lnSpc>
                <a:spcPct val="90000"/>
              </a:lnSpc>
              <a:spcBef>
                <a:spcPts val="630"/>
              </a:spcBef>
              <a:spcAft>
                <a:spcPts val="0"/>
              </a:spcAft>
              <a:buSzPts val="1980"/>
              <a:buChar char="•"/>
            </a:pPr>
            <a:r>
              <a:rPr lang="en-US"/>
              <a:t>Some systems implement  a </a:t>
            </a:r>
            <a:r>
              <a:rPr b="1" lang="en-US">
                <a:solidFill>
                  <a:srgbClr val="006699"/>
                </a:solidFill>
                <a:latin typeface="Arial"/>
                <a:ea typeface="Arial"/>
                <a:cs typeface="Arial"/>
                <a:sym typeface="Arial"/>
              </a:rPr>
              <a:t>registry</a:t>
            </a:r>
            <a:r>
              <a:rPr lang="en-US"/>
              <a:t> - used to store and retrieve configuration information</a:t>
            </a:r>
            <a:endParaRPr/>
          </a:p>
          <a:p>
            <a:pPr indent="-342900" lvl="0" marL="342900" rtl="0" algn="l">
              <a:lnSpc>
                <a:spcPct val="90000"/>
              </a:lnSpc>
              <a:spcBef>
                <a:spcPts val="630"/>
              </a:spcBef>
              <a:spcAft>
                <a:spcPts val="0"/>
              </a:spcAft>
              <a:buSzPts val="198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Objectives</a:t>
            </a:r>
            <a:endParaRPr/>
          </a:p>
        </p:txBody>
      </p:sp>
      <p:sp>
        <p:nvSpPr>
          <p:cNvPr id="83" name="Google Shape;83;p3"/>
          <p:cNvSpPr txBox="1"/>
          <p:nvPr>
            <p:ph idx="1" type="body"/>
          </p:nvPr>
        </p:nvSpPr>
        <p:spPr>
          <a:xfrm>
            <a:off x="868363" y="1233488"/>
            <a:ext cx="6808578" cy="453426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Identify services provided by an operating system</a:t>
            </a:r>
            <a:endParaRPr/>
          </a:p>
          <a:p>
            <a:pPr indent="-342900" lvl="0" marL="342900" rtl="0" algn="l">
              <a:spcBef>
                <a:spcPts val="630"/>
              </a:spcBef>
              <a:spcAft>
                <a:spcPts val="0"/>
              </a:spcAft>
              <a:buSzPts val="1980"/>
              <a:buChar char="▪"/>
            </a:pPr>
            <a:r>
              <a:rPr lang="en-US"/>
              <a:t>Illustrate how system calls are used to provide operating system services</a:t>
            </a:r>
            <a:endParaRPr/>
          </a:p>
          <a:p>
            <a:pPr indent="-342900" lvl="0" marL="342900" rtl="0" algn="l">
              <a:spcBef>
                <a:spcPts val="630"/>
              </a:spcBef>
              <a:spcAft>
                <a:spcPts val="0"/>
              </a:spcAft>
              <a:buSzPts val="1980"/>
              <a:buChar char="▪"/>
            </a:pPr>
            <a:r>
              <a:rPr lang="en-US"/>
              <a:t>Compare and contrast monolithic, layered, microkernel, modular, and hybrid strategies for designing operating systems</a:t>
            </a:r>
            <a:endParaRPr/>
          </a:p>
          <a:p>
            <a:pPr indent="-342900" lvl="0" marL="342900" rtl="0" algn="l">
              <a:spcBef>
                <a:spcPts val="630"/>
              </a:spcBef>
              <a:spcAft>
                <a:spcPts val="0"/>
              </a:spcAft>
              <a:buSzPts val="1980"/>
              <a:buChar char="▪"/>
            </a:pPr>
            <a:r>
              <a:rPr lang="en-US"/>
              <a:t>Illustrate the process for booting an operating system</a:t>
            </a:r>
            <a:endParaRPr/>
          </a:p>
          <a:p>
            <a:pPr indent="-342900" lvl="0" marL="342900" rtl="0" algn="l">
              <a:spcBef>
                <a:spcPts val="630"/>
              </a:spcBef>
              <a:spcAft>
                <a:spcPts val="0"/>
              </a:spcAft>
              <a:buSzPts val="1980"/>
              <a:buChar char="▪"/>
            </a:pPr>
            <a:r>
              <a:rPr lang="en-US"/>
              <a:t>Apply tools for monitoring operating system performance</a:t>
            </a:r>
            <a:endParaRPr/>
          </a:p>
          <a:p>
            <a:pPr indent="-342900" lvl="0" marL="342900" rtl="0" algn="l">
              <a:spcBef>
                <a:spcPts val="630"/>
              </a:spcBef>
              <a:spcAft>
                <a:spcPts val="0"/>
              </a:spcAft>
              <a:buSzPts val="1980"/>
              <a:buChar char="▪"/>
            </a:pPr>
            <a:r>
              <a:rPr lang="en-US"/>
              <a:t>Design and implement kernel modules for interacting with a Linux kernel</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47675" y="217488"/>
            <a:ext cx="80803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275" name="Google Shape;275;p30"/>
          <p:cNvSpPr txBox="1"/>
          <p:nvPr>
            <p:ph idx="1" type="body"/>
          </p:nvPr>
        </p:nvSpPr>
        <p:spPr>
          <a:xfrm>
            <a:off x="811213" y="1131888"/>
            <a:ext cx="7697787" cy="5187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b="1" lang="en-US"/>
              <a:t>File modification</a:t>
            </a:r>
            <a:endParaRPr/>
          </a:p>
          <a:p>
            <a:pPr indent="-285750" lvl="1" marL="742950" rtl="0" algn="l">
              <a:lnSpc>
                <a:spcPct val="90000"/>
              </a:lnSpc>
              <a:spcBef>
                <a:spcPts val="630"/>
              </a:spcBef>
              <a:spcAft>
                <a:spcPts val="0"/>
              </a:spcAft>
              <a:buSzPts val="1980"/>
              <a:buChar char="•"/>
            </a:pPr>
            <a:r>
              <a:rPr lang="en-US"/>
              <a:t>Text editors to create and modify files</a:t>
            </a:r>
            <a:endParaRPr/>
          </a:p>
          <a:p>
            <a:pPr indent="-285750" lvl="1" marL="742950" rtl="0" algn="l">
              <a:lnSpc>
                <a:spcPct val="90000"/>
              </a:lnSpc>
              <a:spcBef>
                <a:spcPts val="630"/>
              </a:spcBef>
              <a:spcAft>
                <a:spcPts val="0"/>
              </a:spcAft>
              <a:buSzPts val="1980"/>
              <a:buChar char="•"/>
            </a:pPr>
            <a:r>
              <a:rPr lang="en-US"/>
              <a:t>Special commands to search contents of files or perform transformations of the text</a:t>
            </a:r>
            <a:endParaRPr sz="800"/>
          </a:p>
          <a:p>
            <a:pPr indent="-342900" lvl="0" marL="342900" rtl="0" algn="l">
              <a:lnSpc>
                <a:spcPct val="90000"/>
              </a:lnSpc>
              <a:spcBef>
                <a:spcPts val="630"/>
              </a:spcBef>
              <a:spcAft>
                <a:spcPts val="0"/>
              </a:spcAft>
              <a:buSzPts val="1980"/>
              <a:buChar char="▪"/>
            </a:pPr>
            <a:r>
              <a:rPr b="1" lang="en-US"/>
              <a:t>Programming-language support </a:t>
            </a:r>
            <a:r>
              <a:rPr lang="en-US"/>
              <a:t>- Compilers, assemblers, debuggers and interpreters sometimes provided</a:t>
            </a:r>
            <a:endParaRPr sz="800"/>
          </a:p>
          <a:p>
            <a:pPr indent="-342900" lvl="0" marL="342900" rtl="0" algn="l">
              <a:lnSpc>
                <a:spcPct val="90000"/>
              </a:lnSpc>
              <a:spcBef>
                <a:spcPts val="630"/>
              </a:spcBef>
              <a:spcAft>
                <a:spcPts val="0"/>
              </a:spcAft>
              <a:buSzPts val="1980"/>
              <a:buChar char="▪"/>
            </a:pPr>
            <a:r>
              <a:rPr b="1" lang="en-US"/>
              <a:t>Program loading and execution</a:t>
            </a:r>
            <a:r>
              <a:rPr lang="en-US"/>
              <a:t>- Absolute loaders, relocatable loaders, linkage editors, and overlay-loaders, debugging systems for higher-level and machine language</a:t>
            </a:r>
            <a:endParaRPr sz="800"/>
          </a:p>
          <a:p>
            <a:pPr indent="-342900" lvl="0" marL="342900" rtl="0" algn="l">
              <a:lnSpc>
                <a:spcPct val="90000"/>
              </a:lnSpc>
              <a:spcBef>
                <a:spcPts val="630"/>
              </a:spcBef>
              <a:spcAft>
                <a:spcPts val="0"/>
              </a:spcAft>
              <a:buSzPts val="1980"/>
              <a:buChar char="▪"/>
            </a:pPr>
            <a:r>
              <a:rPr b="1" lang="en-US"/>
              <a:t>Communications</a:t>
            </a:r>
            <a:r>
              <a:rPr lang="en-US"/>
              <a:t> - Provide the mechanism for creating virtual connections among processes, users, and computer systems</a:t>
            </a:r>
            <a:endParaRPr/>
          </a:p>
          <a:p>
            <a:pPr indent="-285750" lvl="1" marL="742950" rtl="0" algn="l">
              <a:lnSpc>
                <a:spcPct val="90000"/>
              </a:lnSpc>
              <a:spcBef>
                <a:spcPts val="630"/>
              </a:spcBef>
              <a:spcAft>
                <a:spcPts val="0"/>
              </a:spcAft>
              <a:buSzPts val="1980"/>
              <a:buChar char="•"/>
            </a:pPr>
            <a:r>
              <a:rPr lang="en-US"/>
              <a:t>Allow users to send messages to one another’s screens, browse web pages, send electronic-mail messages, log in remotely, transfer files from one machine to another</a:t>
            </a:r>
            <a:endParaRPr/>
          </a:p>
          <a:p>
            <a:pPr indent="-217170" lvl="0" marL="342900" rtl="0" algn="l">
              <a:lnSpc>
                <a:spcPct val="90000"/>
              </a:lnSpc>
              <a:spcBef>
                <a:spcPts val="630"/>
              </a:spcBef>
              <a:spcAft>
                <a:spcPts val="0"/>
              </a:spcAft>
              <a:buSzPts val="198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485775" y="217488"/>
            <a:ext cx="79962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Services (Cont.)</a:t>
            </a:r>
            <a:endParaRPr/>
          </a:p>
        </p:txBody>
      </p:sp>
      <p:sp>
        <p:nvSpPr>
          <p:cNvPr id="282" name="Google Shape;282;p31"/>
          <p:cNvSpPr txBox="1"/>
          <p:nvPr>
            <p:ph idx="1" type="body"/>
          </p:nvPr>
        </p:nvSpPr>
        <p:spPr>
          <a:xfrm>
            <a:off x="806450" y="1108075"/>
            <a:ext cx="7675563" cy="518795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b="1" lang="en-US"/>
              <a:t>Background Services</a:t>
            </a:r>
            <a:endParaRPr/>
          </a:p>
          <a:p>
            <a:pPr indent="-285750" lvl="1" marL="742950" rtl="0" algn="l">
              <a:lnSpc>
                <a:spcPct val="90000"/>
              </a:lnSpc>
              <a:spcBef>
                <a:spcPts val="630"/>
              </a:spcBef>
              <a:spcAft>
                <a:spcPts val="0"/>
              </a:spcAft>
              <a:buSzPts val="1980"/>
              <a:buChar char="•"/>
            </a:pPr>
            <a:r>
              <a:rPr lang="en-US"/>
              <a:t>Launch at boot time</a:t>
            </a:r>
            <a:endParaRPr/>
          </a:p>
          <a:p>
            <a:pPr indent="-228600" lvl="2" marL="1085850" rtl="0" algn="l">
              <a:lnSpc>
                <a:spcPct val="90000"/>
              </a:lnSpc>
              <a:spcBef>
                <a:spcPts val="630"/>
              </a:spcBef>
              <a:spcAft>
                <a:spcPts val="0"/>
              </a:spcAft>
              <a:buSzPts val="1350"/>
              <a:buChar char="4"/>
            </a:pPr>
            <a:r>
              <a:rPr lang="en-US"/>
              <a:t>Some for system startup, then terminate</a:t>
            </a:r>
            <a:endParaRPr/>
          </a:p>
          <a:p>
            <a:pPr indent="-228600" lvl="2" marL="1085850" rtl="0" algn="l">
              <a:lnSpc>
                <a:spcPct val="90000"/>
              </a:lnSpc>
              <a:spcBef>
                <a:spcPts val="630"/>
              </a:spcBef>
              <a:spcAft>
                <a:spcPts val="0"/>
              </a:spcAft>
              <a:buSzPts val="1350"/>
              <a:buChar char="4"/>
            </a:pPr>
            <a:r>
              <a:rPr lang="en-US"/>
              <a:t>Some from system boot to shutdown</a:t>
            </a:r>
            <a:endParaRPr/>
          </a:p>
          <a:p>
            <a:pPr indent="-285750" lvl="1" marL="742950" rtl="0" algn="l">
              <a:lnSpc>
                <a:spcPct val="90000"/>
              </a:lnSpc>
              <a:spcBef>
                <a:spcPts val="630"/>
              </a:spcBef>
              <a:spcAft>
                <a:spcPts val="0"/>
              </a:spcAft>
              <a:buSzPts val="1980"/>
              <a:buChar char="•"/>
            </a:pPr>
            <a:r>
              <a:rPr lang="en-US"/>
              <a:t>Provide facilities like disk checking, process scheduling, error logging, printing</a:t>
            </a:r>
            <a:endParaRPr/>
          </a:p>
          <a:p>
            <a:pPr indent="-285750" lvl="1" marL="742950" rtl="0" algn="l">
              <a:lnSpc>
                <a:spcPct val="90000"/>
              </a:lnSpc>
              <a:spcBef>
                <a:spcPts val="630"/>
              </a:spcBef>
              <a:spcAft>
                <a:spcPts val="0"/>
              </a:spcAft>
              <a:buSzPts val="1980"/>
              <a:buChar char="•"/>
            </a:pPr>
            <a:r>
              <a:rPr lang="en-US"/>
              <a:t>Run in user context not kernel context</a:t>
            </a:r>
            <a:endParaRPr/>
          </a:p>
          <a:p>
            <a:pPr indent="-285750" lvl="1" marL="742950" rtl="0" algn="l">
              <a:lnSpc>
                <a:spcPct val="90000"/>
              </a:lnSpc>
              <a:spcBef>
                <a:spcPts val="630"/>
              </a:spcBef>
              <a:spcAft>
                <a:spcPts val="0"/>
              </a:spcAft>
              <a:buSzPts val="1980"/>
              <a:buChar char="•"/>
            </a:pPr>
            <a:r>
              <a:rPr lang="en-US"/>
              <a:t>Known as </a:t>
            </a:r>
            <a:r>
              <a:rPr b="1" lang="en-US">
                <a:solidFill>
                  <a:srgbClr val="006699"/>
                </a:solidFill>
                <a:latin typeface="Arial"/>
                <a:ea typeface="Arial"/>
                <a:cs typeface="Arial"/>
                <a:sym typeface="Arial"/>
              </a:rPr>
              <a:t>services</a:t>
            </a:r>
            <a:r>
              <a:rPr lang="en-US"/>
              <a:t>, </a:t>
            </a:r>
            <a:r>
              <a:rPr b="1" lang="en-US">
                <a:solidFill>
                  <a:srgbClr val="006699"/>
                </a:solidFill>
                <a:latin typeface="Arial"/>
                <a:ea typeface="Arial"/>
                <a:cs typeface="Arial"/>
                <a:sym typeface="Arial"/>
              </a:rPr>
              <a:t>subsystems</a:t>
            </a:r>
            <a:r>
              <a:rPr lang="en-US"/>
              <a:t>, </a:t>
            </a:r>
            <a:r>
              <a:rPr b="1" lang="en-US">
                <a:solidFill>
                  <a:srgbClr val="006699"/>
                </a:solidFill>
                <a:latin typeface="Arial"/>
                <a:ea typeface="Arial"/>
                <a:cs typeface="Arial"/>
                <a:sym typeface="Arial"/>
              </a:rPr>
              <a:t>daemons</a:t>
            </a:r>
            <a:r>
              <a:rPr lang="en-US"/>
              <a:t> </a:t>
            </a:r>
            <a:endParaRPr b="1"/>
          </a:p>
          <a:p>
            <a:pPr indent="-285750" lvl="1" marL="742950" rtl="0" algn="l">
              <a:lnSpc>
                <a:spcPct val="90000"/>
              </a:lnSpc>
              <a:spcBef>
                <a:spcPts val="280"/>
              </a:spcBef>
              <a:spcAft>
                <a:spcPts val="0"/>
              </a:spcAft>
              <a:buSzPts val="880"/>
              <a:buFont typeface="Arial"/>
              <a:buNone/>
            </a:pPr>
            <a:r>
              <a:t/>
            </a:r>
            <a:endParaRPr sz="800"/>
          </a:p>
          <a:p>
            <a:pPr indent="-342900" lvl="0" marL="342900" rtl="0" algn="l">
              <a:lnSpc>
                <a:spcPct val="90000"/>
              </a:lnSpc>
              <a:spcBef>
                <a:spcPts val="630"/>
              </a:spcBef>
              <a:spcAft>
                <a:spcPts val="0"/>
              </a:spcAft>
              <a:buSzPts val="1980"/>
              <a:buChar char="▪"/>
            </a:pPr>
            <a:r>
              <a:rPr b="1" lang="en-US"/>
              <a:t>Application programs</a:t>
            </a:r>
            <a:endParaRPr/>
          </a:p>
          <a:p>
            <a:pPr indent="-285750" lvl="1" marL="742950" rtl="0" algn="l">
              <a:lnSpc>
                <a:spcPct val="90000"/>
              </a:lnSpc>
              <a:spcBef>
                <a:spcPts val="630"/>
              </a:spcBef>
              <a:spcAft>
                <a:spcPts val="0"/>
              </a:spcAft>
              <a:buSzPts val="1980"/>
              <a:buChar char="•"/>
            </a:pPr>
            <a:r>
              <a:rPr lang="en-US"/>
              <a:t>Don’t pertain to system</a:t>
            </a:r>
            <a:endParaRPr/>
          </a:p>
          <a:p>
            <a:pPr indent="-285750" lvl="1" marL="742950" rtl="0" algn="l">
              <a:lnSpc>
                <a:spcPct val="90000"/>
              </a:lnSpc>
              <a:spcBef>
                <a:spcPts val="630"/>
              </a:spcBef>
              <a:spcAft>
                <a:spcPts val="0"/>
              </a:spcAft>
              <a:buSzPts val="1980"/>
              <a:buChar char="•"/>
            </a:pPr>
            <a:r>
              <a:rPr lang="en-US"/>
              <a:t>Run by users</a:t>
            </a:r>
            <a:endParaRPr/>
          </a:p>
          <a:p>
            <a:pPr indent="-285750" lvl="1" marL="742950" rtl="0" algn="l">
              <a:lnSpc>
                <a:spcPct val="90000"/>
              </a:lnSpc>
              <a:spcBef>
                <a:spcPts val="630"/>
              </a:spcBef>
              <a:spcAft>
                <a:spcPts val="0"/>
              </a:spcAft>
              <a:buSzPts val="1980"/>
              <a:buChar char="•"/>
            </a:pPr>
            <a:r>
              <a:rPr lang="en-US"/>
              <a:t>Not typically considered part of OS</a:t>
            </a:r>
            <a:endParaRPr/>
          </a:p>
          <a:p>
            <a:pPr indent="-285750" lvl="1" marL="742950" rtl="0" algn="l">
              <a:lnSpc>
                <a:spcPct val="90000"/>
              </a:lnSpc>
              <a:spcBef>
                <a:spcPts val="630"/>
              </a:spcBef>
              <a:spcAft>
                <a:spcPts val="0"/>
              </a:spcAft>
              <a:buSzPts val="1980"/>
              <a:buChar char="•"/>
            </a:pPr>
            <a:r>
              <a:rPr lang="en-US"/>
              <a:t>Launched by command line, mouse click, finger poke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Linkers and Loaders</a:t>
            </a:r>
            <a:endParaRPr/>
          </a:p>
        </p:txBody>
      </p:sp>
      <p:sp>
        <p:nvSpPr>
          <p:cNvPr id="288" name="Google Shape;288;p32"/>
          <p:cNvSpPr txBox="1"/>
          <p:nvPr>
            <p:ph idx="1" type="body"/>
          </p:nvPr>
        </p:nvSpPr>
        <p:spPr>
          <a:xfrm>
            <a:off x="806450" y="1233488"/>
            <a:ext cx="772795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Source code compiled into object files designed to be loaded into any physical memory location – </a:t>
            </a:r>
            <a:r>
              <a:rPr b="1" lang="en-US">
                <a:solidFill>
                  <a:srgbClr val="006699"/>
                </a:solidFill>
                <a:latin typeface="Arial"/>
                <a:ea typeface="Arial"/>
                <a:cs typeface="Arial"/>
                <a:sym typeface="Arial"/>
              </a:rPr>
              <a:t>relocatable</a:t>
            </a:r>
            <a:r>
              <a:rPr b="1" lang="en-US">
                <a:solidFill>
                  <a:srgbClr val="3366FF"/>
                </a:solidFill>
              </a:rPr>
              <a:t> </a:t>
            </a:r>
            <a:r>
              <a:rPr b="1" lang="en-US">
                <a:solidFill>
                  <a:srgbClr val="006699"/>
                </a:solidFill>
                <a:latin typeface="Arial"/>
                <a:ea typeface="Arial"/>
                <a:cs typeface="Arial"/>
                <a:sym typeface="Arial"/>
              </a:rPr>
              <a:t>object</a:t>
            </a:r>
            <a:r>
              <a:rPr b="1" lang="en-US">
                <a:solidFill>
                  <a:srgbClr val="3366FF"/>
                </a:solidFill>
              </a:rPr>
              <a:t> </a:t>
            </a:r>
            <a:r>
              <a:rPr b="1" lang="en-US">
                <a:solidFill>
                  <a:srgbClr val="006699"/>
                </a:solidFill>
                <a:latin typeface="Arial"/>
                <a:ea typeface="Arial"/>
                <a:cs typeface="Arial"/>
                <a:sym typeface="Arial"/>
              </a:rPr>
              <a:t>file</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Linker</a:t>
            </a:r>
            <a:r>
              <a:rPr b="1" lang="en-US">
                <a:solidFill>
                  <a:srgbClr val="3366FF"/>
                </a:solidFill>
              </a:rPr>
              <a:t> </a:t>
            </a:r>
            <a:r>
              <a:rPr lang="en-US"/>
              <a:t>combines these into single binary </a:t>
            </a:r>
            <a:r>
              <a:rPr b="1" lang="en-US">
                <a:solidFill>
                  <a:srgbClr val="006699"/>
                </a:solidFill>
                <a:latin typeface="Arial"/>
                <a:ea typeface="Arial"/>
                <a:cs typeface="Arial"/>
                <a:sym typeface="Arial"/>
              </a:rPr>
              <a:t>executable</a:t>
            </a:r>
            <a:r>
              <a:rPr lang="en-US"/>
              <a:t> file</a:t>
            </a:r>
            <a:endParaRPr/>
          </a:p>
          <a:p>
            <a:pPr indent="-285750" lvl="1" marL="742950" rtl="0" algn="l">
              <a:spcBef>
                <a:spcPts val="630"/>
              </a:spcBef>
              <a:spcAft>
                <a:spcPts val="0"/>
              </a:spcAft>
              <a:buSzPts val="1980"/>
              <a:buChar char="•"/>
            </a:pPr>
            <a:r>
              <a:rPr lang="en-US"/>
              <a:t>Also brings in libraries</a:t>
            </a:r>
            <a:endParaRPr/>
          </a:p>
          <a:p>
            <a:pPr indent="-342900" lvl="0" marL="342900" rtl="0" algn="l">
              <a:spcBef>
                <a:spcPts val="630"/>
              </a:spcBef>
              <a:spcAft>
                <a:spcPts val="0"/>
              </a:spcAft>
              <a:buSzPts val="1980"/>
              <a:buChar char="▪"/>
            </a:pPr>
            <a:r>
              <a:rPr lang="en-US"/>
              <a:t>Program resides on secondary storage as binary executable</a:t>
            </a:r>
            <a:endParaRPr/>
          </a:p>
          <a:p>
            <a:pPr indent="-342900" lvl="0" marL="342900" rtl="0" algn="l">
              <a:spcBef>
                <a:spcPts val="630"/>
              </a:spcBef>
              <a:spcAft>
                <a:spcPts val="0"/>
              </a:spcAft>
              <a:buSzPts val="1980"/>
              <a:buChar char="▪"/>
            </a:pPr>
            <a:r>
              <a:rPr lang="en-US"/>
              <a:t>Must be brought into memory by </a:t>
            </a:r>
            <a:r>
              <a:rPr b="1" lang="en-US">
                <a:solidFill>
                  <a:srgbClr val="006699"/>
                </a:solidFill>
                <a:latin typeface="Arial"/>
                <a:ea typeface="Arial"/>
                <a:cs typeface="Arial"/>
                <a:sym typeface="Arial"/>
              </a:rPr>
              <a:t>loader</a:t>
            </a:r>
            <a:r>
              <a:rPr lang="en-US"/>
              <a:t> to be executed</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Relocation</a:t>
            </a:r>
            <a:r>
              <a:rPr lang="en-US"/>
              <a:t> assigns final addresses to program parts and adjusts code and data in program to match those addresses</a:t>
            </a:r>
            <a:endParaRPr/>
          </a:p>
          <a:p>
            <a:pPr indent="-342900" lvl="0" marL="342900" rtl="0" algn="l">
              <a:spcBef>
                <a:spcPts val="630"/>
              </a:spcBef>
              <a:spcAft>
                <a:spcPts val="0"/>
              </a:spcAft>
              <a:buSzPts val="1980"/>
              <a:buChar char="▪"/>
            </a:pPr>
            <a:r>
              <a:rPr lang="en-US"/>
              <a:t>Modern general purpose systems don’t link libraries into executables</a:t>
            </a:r>
            <a:endParaRPr/>
          </a:p>
          <a:p>
            <a:pPr indent="-285750" lvl="1" marL="742950" rtl="0" algn="l">
              <a:spcBef>
                <a:spcPts val="630"/>
              </a:spcBef>
              <a:spcAft>
                <a:spcPts val="0"/>
              </a:spcAft>
              <a:buSzPts val="1980"/>
              <a:buChar char="•"/>
            </a:pPr>
            <a:r>
              <a:rPr lang="en-US"/>
              <a:t>Rather, </a:t>
            </a:r>
            <a:r>
              <a:rPr b="1" lang="en-US">
                <a:solidFill>
                  <a:srgbClr val="006699"/>
                </a:solidFill>
                <a:latin typeface="Arial"/>
                <a:ea typeface="Arial"/>
                <a:cs typeface="Arial"/>
                <a:sym typeface="Arial"/>
              </a:rPr>
              <a:t>dynamically</a:t>
            </a:r>
            <a:r>
              <a:rPr b="1" lang="en-US">
                <a:solidFill>
                  <a:srgbClr val="3366FF"/>
                </a:solidFill>
              </a:rPr>
              <a:t> </a:t>
            </a:r>
            <a:r>
              <a:rPr b="1" lang="en-US">
                <a:solidFill>
                  <a:srgbClr val="006699"/>
                </a:solidFill>
                <a:latin typeface="Arial"/>
                <a:ea typeface="Arial"/>
                <a:cs typeface="Arial"/>
                <a:sym typeface="Arial"/>
              </a:rPr>
              <a:t>linked</a:t>
            </a:r>
            <a:r>
              <a:rPr b="1" lang="en-US">
                <a:solidFill>
                  <a:srgbClr val="3366FF"/>
                </a:solidFill>
              </a:rPr>
              <a:t> </a:t>
            </a:r>
            <a:r>
              <a:rPr b="1" lang="en-US">
                <a:solidFill>
                  <a:srgbClr val="006699"/>
                </a:solidFill>
                <a:latin typeface="Arial"/>
                <a:ea typeface="Arial"/>
                <a:cs typeface="Arial"/>
                <a:sym typeface="Arial"/>
              </a:rPr>
              <a:t>libraries</a:t>
            </a:r>
            <a:r>
              <a:rPr b="1" lang="en-US">
                <a:solidFill>
                  <a:srgbClr val="3366FF"/>
                </a:solidFill>
              </a:rPr>
              <a:t> </a:t>
            </a:r>
            <a:r>
              <a:rPr lang="en-US"/>
              <a:t>(in Windows, </a:t>
            </a:r>
            <a:r>
              <a:rPr b="1" lang="en-US">
                <a:solidFill>
                  <a:srgbClr val="006699"/>
                </a:solidFill>
                <a:latin typeface="Arial"/>
                <a:ea typeface="Arial"/>
                <a:cs typeface="Arial"/>
                <a:sym typeface="Arial"/>
              </a:rPr>
              <a:t>DLLs</a:t>
            </a:r>
            <a:r>
              <a:rPr lang="en-US"/>
              <a:t>) are loaded as needed, shared by all that use the same version of that same library (loaded once)</a:t>
            </a:r>
            <a:endParaRPr/>
          </a:p>
          <a:p>
            <a:pPr indent="-342900" lvl="0" marL="342900" rtl="0" algn="l">
              <a:spcBef>
                <a:spcPts val="630"/>
              </a:spcBef>
              <a:spcAft>
                <a:spcPts val="0"/>
              </a:spcAft>
              <a:buSzPts val="1980"/>
              <a:buChar char="▪"/>
            </a:pPr>
            <a:r>
              <a:rPr lang="en-US"/>
              <a:t>Object, executable files have standard formats, so operating system knows how to load and start them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960438" y="225425"/>
            <a:ext cx="7573962"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The Role of the Linker and Loader</a:t>
            </a:r>
            <a:endParaRPr/>
          </a:p>
        </p:txBody>
      </p:sp>
      <p:pic>
        <p:nvPicPr>
          <p:cNvPr id="294" name="Google Shape;294;p33"/>
          <p:cNvPicPr preferRelativeResize="0"/>
          <p:nvPr>
            <p:ph idx="1" type="body"/>
          </p:nvPr>
        </p:nvPicPr>
        <p:blipFill rotWithShape="1">
          <a:blip r:embed="rId3">
            <a:alphaModFix/>
          </a:blip>
          <a:srcRect b="0" l="0" r="0" t="0"/>
          <a:stretch/>
        </p:blipFill>
        <p:spPr>
          <a:xfrm>
            <a:off x="2487613" y="1204913"/>
            <a:ext cx="4608512" cy="48593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4"/>
          <p:cNvSpPr txBox="1"/>
          <p:nvPr>
            <p:ph type="title"/>
          </p:nvPr>
        </p:nvSpPr>
        <p:spPr>
          <a:xfrm>
            <a:off x="1046126" y="154025"/>
            <a:ext cx="77120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400"/>
              <a:t>Why Applications are Operating System Specific</a:t>
            </a:r>
            <a:endParaRPr/>
          </a:p>
        </p:txBody>
      </p:sp>
      <p:sp>
        <p:nvSpPr>
          <p:cNvPr id="301" name="Google Shape;301;p34"/>
          <p:cNvSpPr txBox="1"/>
          <p:nvPr>
            <p:ph idx="1" type="body"/>
          </p:nvPr>
        </p:nvSpPr>
        <p:spPr>
          <a:xfrm>
            <a:off x="838200" y="1014884"/>
            <a:ext cx="7643813" cy="497951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Apps compiled on one system usually not executable on other operating systems</a:t>
            </a:r>
            <a:endParaRPr/>
          </a:p>
          <a:p>
            <a:pPr indent="-342900" lvl="0" marL="342900" rtl="0" algn="l">
              <a:spcBef>
                <a:spcPts val="630"/>
              </a:spcBef>
              <a:spcAft>
                <a:spcPts val="0"/>
              </a:spcAft>
              <a:buSzPts val="1980"/>
              <a:buChar char="▪"/>
            </a:pPr>
            <a:r>
              <a:rPr lang="en-US"/>
              <a:t>Each operating system provides its own unique system calls</a:t>
            </a:r>
            <a:endParaRPr/>
          </a:p>
          <a:p>
            <a:pPr indent="-285750" lvl="1" marL="742950" rtl="0" algn="l">
              <a:spcBef>
                <a:spcPts val="630"/>
              </a:spcBef>
              <a:spcAft>
                <a:spcPts val="0"/>
              </a:spcAft>
              <a:buSzPts val="1980"/>
              <a:buChar char="•"/>
            </a:pPr>
            <a:r>
              <a:rPr lang="en-US"/>
              <a:t>Own file formats, etc.</a:t>
            </a:r>
            <a:endParaRPr/>
          </a:p>
          <a:p>
            <a:pPr indent="-342900" lvl="0" marL="342900" rtl="0" algn="l">
              <a:spcBef>
                <a:spcPts val="630"/>
              </a:spcBef>
              <a:spcAft>
                <a:spcPts val="0"/>
              </a:spcAft>
              <a:buSzPts val="1980"/>
              <a:buChar char="▪"/>
            </a:pPr>
            <a:r>
              <a:rPr lang="en-US"/>
              <a:t>Apps can be multi-operating system</a:t>
            </a:r>
            <a:endParaRPr/>
          </a:p>
          <a:p>
            <a:pPr indent="-285750" lvl="1" marL="742950" rtl="0" algn="l">
              <a:spcBef>
                <a:spcPts val="630"/>
              </a:spcBef>
              <a:spcAft>
                <a:spcPts val="0"/>
              </a:spcAft>
              <a:buSzPts val="1980"/>
              <a:buChar char="•"/>
            </a:pPr>
            <a:r>
              <a:rPr lang="en-US"/>
              <a:t>Written in interpreted language like Python, Ruby, and interpreter available on multiple operating systems</a:t>
            </a:r>
            <a:endParaRPr/>
          </a:p>
          <a:p>
            <a:pPr indent="-285750" lvl="1" marL="742950" rtl="0" algn="l">
              <a:spcBef>
                <a:spcPts val="630"/>
              </a:spcBef>
              <a:spcAft>
                <a:spcPts val="0"/>
              </a:spcAft>
              <a:buSzPts val="1980"/>
              <a:buChar char="•"/>
            </a:pPr>
            <a:r>
              <a:rPr lang="en-US"/>
              <a:t>App written in language that includes a VM containing the running app (like Java)</a:t>
            </a:r>
            <a:endParaRPr/>
          </a:p>
          <a:p>
            <a:pPr indent="-285750" lvl="1" marL="742950" rtl="0" algn="l">
              <a:spcBef>
                <a:spcPts val="630"/>
              </a:spcBef>
              <a:spcAft>
                <a:spcPts val="0"/>
              </a:spcAft>
              <a:buSzPts val="1980"/>
              <a:buChar char="•"/>
            </a:pPr>
            <a:r>
              <a:rPr lang="en-US"/>
              <a:t>Use standard language (like C), compile separately on each operating system to run on each</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Application</a:t>
            </a:r>
            <a:r>
              <a:rPr b="1" lang="en-US">
                <a:solidFill>
                  <a:srgbClr val="3366FF"/>
                </a:solidFill>
              </a:rPr>
              <a:t> </a:t>
            </a:r>
            <a:r>
              <a:rPr b="1" lang="en-US">
                <a:solidFill>
                  <a:srgbClr val="006699"/>
                </a:solidFill>
                <a:latin typeface="Arial"/>
                <a:ea typeface="Arial"/>
                <a:cs typeface="Arial"/>
                <a:sym typeface="Arial"/>
              </a:rPr>
              <a:t>Binary</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ABI</a:t>
            </a:r>
            <a:r>
              <a:rPr lang="en-US"/>
              <a:t>) is architecture equivalent of API, defines how different components of binary code can interface for a given operating system on a given architecture, CPU, etc.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1079500" y="155141"/>
            <a:ext cx="771207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Design and Implementation</a:t>
            </a:r>
            <a:endParaRPr/>
          </a:p>
        </p:txBody>
      </p:sp>
      <p:sp>
        <p:nvSpPr>
          <p:cNvPr id="308" name="Google Shape;308;p35"/>
          <p:cNvSpPr txBox="1"/>
          <p:nvPr>
            <p:ph idx="1" type="body"/>
          </p:nvPr>
        </p:nvSpPr>
        <p:spPr>
          <a:xfrm>
            <a:off x="838200" y="1220788"/>
            <a:ext cx="7375525" cy="50069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Design and Implementation of OS is not “solvable”, but some approaches have proven successful</a:t>
            </a:r>
            <a:endParaRPr sz="800"/>
          </a:p>
          <a:p>
            <a:pPr indent="-342900" lvl="0" marL="342900" rtl="0" algn="l">
              <a:spcBef>
                <a:spcPts val="630"/>
              </a:spcBef>
              <a:spcAft>
                <a:spcPts val="0"/>
              </a:spcAft>
              <a:buSzPts val="1980"/>
              <a:buChar char="▪"/>
            </a:pPr>
            <a:r>
              <a:rPr lang="en-US"/>
              <a:t>Internal structure of different Operating Systems  can vary widely</a:t>
            </a:r>
            <a:endParaRPr sz="800"/>
          </a:p>
          <a:p>
            <a:pPr indent="-342900" lvl="0" marL="342900" rtl="0" algn="l">
              <a:spcBef>
                <a:spcPts val="630"/>
              </a:spcBef>
              <a:spcAft>
                <a:spcPts val="0"/>
              </a:spcAft>
              <a:buSzPts val="1980"/>
              <a:buChar char="▪"/>
            </a:pPr>
            <a:r>
              <a:rPr lang="en-US"/>
              <a:t>Start the design by defining goals and specifications </a:t>
            </a:r>
            <a:endParaRPr sz="800"/>
          </a:p>
          <a:p>
            <a:pPr indent="-342900" lvl="0" marL="342900" rtl="0" algn="l">
              <a:spcBef>
                <a:spcPts val="630"/>
              </a:spcBef>
              <a:spcAft>
                <a:spcPts val="0"/>
              </a:spcAft>
              <a:buSzPts val="1980"/>
              <a:buChar char="▪"/>
            </a:pPr>
            <a:r>
              <a:rPr lang="en-US"/>
              <a:t>Affected by choice of hardware, type of system</a:t>
            </a:r>
            <a:endParaRPr sz="800"/>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User</a:t>
            </a:r>
            <a:r>
              <a:rPr b="1" lang="en-US">
                <a:solidFill>
                  <a:srgbClr val="3366FF"/>
                </a:solidFill>
              </a:rPr>
              <a:t> </a:t>
            </a:r>
            <a:r>
              <a:rPr lang="en-US"/>
              <a:t>goals and </a:t>
            </a:r>
            <a:r>
              <a:rPr b="1" lang="en-US">
                <a:solidFill>
                  <a:srgbClr val="006699"/>
                </a:solidFill>
                <a:latin typeface="Arial"/>
                <a:ea typeface="Arial"/>
                <a:cs typeface="Arial"/>
                <a:sym typeface="Arial"/>
              </a:rPr>
              <a:t>System</a:t>
            </a:r>
            <a:r>
              <a:rPr b="1" lang="en-US">
                <a:solidFill>
                  <a:srgbClr val="3366FF"/>
                </a:solidFill>
              </a:rPr>
              <a:t> </a:t>
            </a:r>
            <a:r>
              <a:rPr lang="en-US"/>
              <a:t>goals</a:t>
            </a:r>
            <a:endParaRPr/>
          </a:p>
          <a:p>
            <a:pPr indent="-285750" lvl="1" marL="742950" rtl="0" algn="l">
              <a:spcBef>
                <a:spcPts val="630"/>
              </a:spcBef>
              <a:spcAft>
                <a:spcPts val="0"/>
              </a:spcAft>
              <a:buSzPts val="1980"/>
              <a:buChar char="•"/>
            </a:pPr>
            <a:r>
              <a:rPr lang="en-US"/>
              <a:t>User goals – operating system should be convenient to use, easy to learn, reliable, safe, and fast</a:t>
            </a:r>
            <a:endParaRPr/>
          </a:p>
          <a:p>
            <a:pPr indent="-285750" lvl="1" marL="742950" rtl="0" algn="l">
              <a:spcBef>
                <a:spcPts val="630"/>
              </a:spcBef>
              <a:spcAft>
                <a:spcPts val="0"/>
              </a:spcAft>
              <a:buSzPts val="1980"/>
              <a:buChar char="•"/>
            </a:pPr>
            <a:r>
              <a:rPr lang="en-US"/>
              <a:t>System goals – operating system should be easy to design, implement, and maintain, as well as flexible, reliable, error-free, and efficient</a:t>
            </a:r>
            <a:endParaRPr/>
          </a:p>
          <a:p>
            <a:pPr indent="-342900" lvl="0" marL="342900" rtl="0" algn="l">
              <a:spcBef>
                <a:spcPts val="630"/>
              </a:spcBef>
              <a:spcAft>
                <a:spcPts val="0"/>
              </a:spcAft>
              <a:buSzPts val="1980"/>
              <a:buChar char="▪"/>
            </a:pPr>
            <a:r>
              <a:rPr lang="en-US"/>
              <a:t>Specifying and designing an OS is highly creative task of </a:t>
            </a:r>
            <a:r>
              <a:rPr b="1" lang="en-US">
                <a:solidFill>
                  <a:srgbClr val="006699"/>
                </a:solidFill>
                <a:latin typeface="Arial"/>
                <a:ea typeface="Arial"/>
                <a:cs typeface="Arial"/>
                <a:sym typeface="Arial"/>
              </a:rPr>
              <a:t>software</a:t>
            </a:r>
            <a:r>
              <a:rPr b="1" lang="en-US">
                <a:solidFill>
                  <a:srgbClr val="3366FF"/>
                </a:solidFill>
              </a:rPr>
              <a:t> </a:t>
            </a:r>
            <a:r>
              <a:rPr b="1" lang="en-US">
                <a:solidFill>
                  <a:srgbClr val="006699"/>
                </a:solidFill>
                <a:latin typeface="Arial"/>
                <a:ea typeface="Arial"/>
                <a:cs typeface="Arial"/>
                <a:sym typeface="Arial"/>
              </a:rPr>
              <a:t>engineering</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1051377" y="139214"/>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Policy and Mechanism</a:t>
            </a:r>
            <a:endParaRPr/>
          </a:p>
        </p:txBody>
      </p:sp>
      <p:sp>
        <p:nvSpPr>
          <p:cNvPr id="315" name="Google Shape;315;p36"/>
          <p:cNvSpPr txBox="1"/>
          <p:nvPr>
            <p:ph idx="1" type="body"/>
          </p:nvPr>
        </p:nvSpPr>
        <p:spPr>
          <a:xfrm>
            <a:off x="839788" y="1141992"/>
            <a:ext cx="6455315" cy="426402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solidFill>
                  <a:srgbClr val="006699"/>
                </a:solidFill>
                <a:latin typeface="Arial"/>
                <a:ea typeface="Arial"/>
                <a:cs typeface="Arial"/>
                <a:sym typeface="Arial"/>
              </a:rPr>
              <a:t>Policy</a:t>
            </a:r>
            <a:r>
              <a:rPr b="1" lang="en-US"/>
              <a:t>:   What </a:t>
            </a:r>
            <a:r>
              <a:rPr lang="en-US"/>
              <a:t>needs to be done?</a:t>
            </a:r>
            <a:r>
              <a:rPr b="1" lang="en-US"/>
              <a:t> </a:t>
            </a:r>
            <a:endParaRPr/>
          </a:p>
          <a:p>
            <a:pPr indent="-285750" lvl="1" marL="742950" rtl="0" algn="l">
              <a:spcBef>
                <a:spcPts val="630"/>
              </a:spcBef>
              <a:spcAft>
                <a:spcPts val="0"/>
              </a:spcAft>
              <a:buSzPts val="1980"/>
              <a:buChar char="•"/>
            </a:pPr>
            <a:r>
              <a:rPr lang="en-US"/>
              <a:t>Example: Interrupt after every 100 seconds</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Mechanism</a:t>
            </a:r>
            <a:r>
              <a:rPr b="1" lang="en-US"/>
              <a:t>:  How</a:t>
            </a:r>
            <a:r>
              <a:rPr lang="en-US"/>
              <a:t> to do something?</a:t>
            </a:r>
            <a:endParaRPr/>
          </a:p>
          <a:p>
            <a:pPr indent="-285750" lvl="1" marL="742950" rtl="0" algn="l">
              <a:spcBef>
                <a:spcPts val="630"/>
              </a:spcBef>
              <a:spcAft>
                <a:spcPts val="0"/>
              </a:spcAft>
              <a:buSzPts val="1980"/>
              <a:buChar char="•"/>
            </a:pPr>
            <a:r>
              <a:rPr lang="en-US"/>
              <a:t>Example: timer</a:t>
            </a:r>
            <a:endParaRPr/>
          </a:p>
          <a:p>
            <a:pPr indent="-342900" lvl="0" marL="342900" rtl="0" algn="l">
              <a:spcBef>
                <a:spcPts val="630"/>
              </a:spcBef>
              <a:spcAft>
                <a:spcPts val="0"/>
              </a:spcAft>
              <a:buSzPts val="1980"/>
              <a:buChar char="▪"/>
            </a:pPr>
            <a:r>
              <a:rPr lang="en-US"/>
              <a:t>Important principle: separate policy from mechanism</a:t>
            </a:r>
            <a:endParaRPr/>
          </a:p>
          <a:p>
            <a:pPr indent="-342900" lvl="0" marL="342900" rtl="0" algn="l">
              <a:spcBef>
                <a:spcPts val="630"/>
              </a:spcBef>
              <a:spcAft>
                <a:spcPts val="0"/>
              </a:spcAft>
              <a:buSzPts val="1980"/>
              <a:buChar char="▪"/>
            </a:pPr>
            <a:r>
              <a:rPr lang="en-US"/>
              <a:t>The separation of policy from mechanism is a very important principle, it allows maximum flexibility if policy decisions are to be changed later.</a:t>
            </a:r>
            <a:endParaRPr/>
          </a:p>
          <a:p>
            <a:pPr indent="-285750" lvl="1" marL="742950" rtl="0" algn="l">
              <a:spcBef>
                <a:spcPts val="630"/>
              </a:spcBef>
              <a:spcAft>
                <a:spcPts val="0"/>
              </a:spcAft>
              <a:buSzPts val="1980"/>
              <a:buChar char="•"/>
            </a:pPr>
            <a:r>
              <a:rPr lang="en-US"/>
              <a:t>Example: change 100 to 200</a:t>
            </a:r>
            <a:endParaRPr/>
          </a:p>
          <a:p>
            <a:pPr indent="-342900" lvl="0" marL="342900" rtl="0" algn="l">
              <a:spcBef>
                <a:spcPts val="630"/>
              </a:spcBef>
              <a:spcAft>
                <a:spcPts val="0"/>
              </a:spcAft>
              <a:buSzPts val="1980"/>
              <a:buFont typeface="Arial"/>
              <a:buNone/>
            </a:pPr>
            <a:r>
              <a:t/>
            </a:r>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495300" y="217488"/>
            <a:ext cx="80724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Implementation</a:t>
            </a:r>
            <a:endParaRPr/>
          </a:p>
        </p:txBody>
      </p:sp>
      <p:sp>
        <p:nvSpPr>
          <p:cNvPr id="322" name="Google Shape;322;p37"/>
          <p:cNvSpPr txBox="1"/>
          <p:nvPr>
            <p:ph idx="1" type="body"/>
          </p:nvPr>
        </p:nvSpPr>
        <p:spPr>
          <a:xfrm>
            <a:off x="825500" y="1092200"/>
            <a:ext cx="771366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Much variation</a:t>
            </a:r>
            <a:endParaRPr/>
          </a:p>
          <a:p>
            <a:pPr indent="-285750" lvl="1" marL="742950" rtl="0" algn="l">
              <a:spcBef>
                <a:spcPts val="630"/>
              </a:spcBef>
              <a:spcAft>
                <a:spcPts val="0"/>
              </a:spcAft>
              <a:buSzPts val="1980"/>
              <a:buChar char="•"/>
            </a:pPr>
            <a:r>
              <a:rPr lang="en-US"/>
              <a:t>Early OSes in assembly language</a:t>
            </a:r>
            <a:endParaRPr/>
          </a:p>
          <a:p>
            <a:pPr indent="-285750" lvl="1" marL="742950" rtl="0" algn="l">
              <a:spcBef>
                <a:spcPts val="630"/>
              </a:spcBef>
              <a:spcAft>
                <a:spcPts val="0"/>
              </a:spcAft>
              <a:buSzPts val="1980"/>
              <a:buChar char="•"/>
            </a:pPr>
            <a:r>
              <a:rPr lang="en-US"/>
              <a:t>Then system programming languages like Algol, PL/1</a:t>
            </a:r>
            <a:endParaRPr/>
          </a:p>
          <a:p>
            <a:pPr indent="-285750" lvl="1" marL="742950" rtl="0" algn="l">
              <a:spcBef>
                <a:spcPts val="630"/>
              </a:spcBef>
              <a:spcAft>
                <a:spcPts val="0"/>
              </a:spcAft>
              <a:buSzPts val="1980"/>
              <a:buChar char="•"/>
            </a:pPr>
            <a:r>
              <a:rPr lang="en-US"/>
              <a:t>Now C, C++</a:t>
            </a:r>
            <a:endParaRPr/>
          </a:p>
          <a:p>
            <a:pPr indent="-342900" lvl="0" marL="342900" rtl="0" algn="l">
              <a:spcBef>
                <a:spcPts val="630"/>
              </a:spcBef>
              <a:spcAft>
                <a:spcPts val="0"/>
              </a:spcAft>
              <a:buSzPts val="1980"/>
              <a:buChar char="▪"/>
            </a:pPr>
            <a:r>
              <a:rPr lang="en-US"/>
              <a:t>Actually usually a mix of languages</a:t>
            </a:r>
            <a:endParaRPr/>
          </a:p>
          <a:p>
            <a:pPr indent="-285750" lvl="1" marL="742950" rtl="0" algn="l">
              <a:spcBef>
                <a:spcPts val="630"/>
              </a:spcBef>
              <a:spcAft>
                <a:spcPts val="0"/>
              </a:spcAft>
              <a:buSzPts val="1980"/>
              <a:buChar char="•"/>
            </a:pPr>
            <a:r>
              <a:rPr lang="en-US"/>
              <a:t>Lowest levels in assembly</a:t>
            </a:r>
            <a:endParaRPr/>
          </a:p>
          <a:p>
            <a:pPr indent="-285750" lvl="1" marL="742950" rtl="0" algn="l">
              <a:spcBef>
                <a:spcPts val="630"/>
              </a:spcBef>
              <a:spcAft>
                <a:spcPts val="0"/>
              </a:spcAft>
              <a:buSzPts val="1980"/>
              <a:buChar char="•"/>
            </a:pPr>
            <a:r>
              <a:rPr lang="en-US"/>
              <a:t>Main body in C</a:t>
            </a:r>
            <a:endParaRPr/>
          </a:p>
          <a:p>
            <a:pPr indent="-285750" lvl="1" marL="742950" rtl="0" algn="l">
              <a:spcBef>
                <a:spcPts val="630"/>
              </a:spcBef>
              <a:spcAft>
                <a:spcPts val="0"/>
              </a:spcAft>
              <a:buSzPts val="1980"/>
              <a:buChar char="•"/>
            </a:pPr>
            <a:r>
              <a:rPr lang="en-US"/>
              <a:t>Systems programs in C, C++, scripting languages like PERL, Python, shell scripts</a:t>
            </a:r>
            <a:endParaRPr/>
          </a:p>
          <a:p>
            <a:pPr indent="-342900" lvl="0" marL="342900" rtl="0" algn="l">
              <a:spcBef>
                <a:spcPts val="630"/>
              </a:spcBef>
              <a:spcAft>
                <a:spcPts val="0"/>
              </a:spcAft>
              <a:buSzPts val="1980"/>
              <a:buChar char="▪"/>
            </a:pPr>
            <a:r>
              <a:rPr lang="en-US"/>
              <a:t>More high-level language easier to</a:t>
            </a:r>
            <a:r>
              <a:rPr b="1" lang="en-US">
                <a:solidFill>
                  <a:srgbClr val="3366FF"/>
                </a:solidFill>
              </a:rPr>
              <a:t> </a:t>
            </a:r>
            <a:r>
              <a:rPr b="1" lang="en-US">
                <a:solidFill>
                  <a:srgbClr val="006699"/>
                </a:solidFill>
                <a:latin typeface="Arial"/>
                <a:ea typeface="Arial"/>
                <a:cs typeface="Arial"/>
                <a:sym typeface="Arial"/>
              </a:rPr>
              <a:t>port</a:t>
            </a:r>
            <a:r>
              <a:rPr b="1" lang="en-US">
                <a:solidFill>
                  <a:srgbClr val="3366FF"/>
                </a:solidFill>
              </a:rPr>
              <a:t> </a:t>
            </a:r>
            <a:r>
              <a:rPr lang="en-US"/>
              <a:t>to other hardware</a:t>
            </a:r>
            <a:endParaRPr/>
          </a:p>
          <a:p>
            <a:pPr indent="-285750" lvl="1" marL="742950" rtl="0" algn="l">
              <a:spcBef>
                <a:spcPts val="630"/>
              </a:spcBef>
              <a:spcAft>
                <a:spcPts val="0"/>
              </a:spcAft>
              <a:buSzPts val="1980"/>
              <a:buChar char="•"/>
            </a:pPr>
            <a:r>
              <a:rPr lang="en-US"/>
              <a:t>But slower</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Emulation</a:t>
            </a:r>
            <a:r>
              <a:rPr lang="en-US"/>
              <a:t> can allow an OS to run on non-native hardware</a:t>
            </a:r>
            <a:endParaRPr/>
          </a:p>
          <a:p>
            <a:pPr indent="-342900" lvl="0" marL="342900" rtl="0" algn="l">
              <a:spcBef>
                <a:spcPts val="630"/>
              </a:spcBef>
              <a:spcAft>
                <a:spcPts val="0"/>
              </a:spcAft>
              <a:buSzPts val="1980"/>
              <a:buFont typeface="Arial"/>
              <a:buNone/>
            </a:pPr>
            <a:r>
              <a:t/>
            </a:r>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457200" y="22066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Structure</a:t>
            </a:r>
            <a:endParaRPr/>
          </a:p>
        </p:txBody>
      </p:sp>
      <p:sp>
        <p:nvSpPr>
          <p:cNvPr id="328" name="Google Shape;328;p38"/>
          <p:cNvSpPr txBox="1"/>
          <p:nvPr>
            <p:ph idx="1" type="body"/>
          </p:nvPr>
        </p:nvSpPr>
        <p:spPr>
          <a:xfrm>
            <a:off x="835025" y="1241425"/>
            <a:ext cx="691832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General-purpose OS is very large program</a:t>
            </a:r>
            <a:endParaRPr/>
          </a:p>
          <a:p>
            <a:pPr indent="-342900" lvl="0" marL="342900" rtl="0" algn="l">
              <a:spcBef>
                <a:spcPts val="630"/>
              </a:spcBef>
              <a:spcAft>
                <a:spcPts val="0"/>
              </a:spcAft>
              <a:buSzPts val="1980"/>
              <a:buChar char="▪"/>
            </a:pPr>
            <a:r>
              <a:rPr lang="en-US"/>
              <a:t>Various ways to structure ones</a:t>
            </a:r>
            <a:endParaRPr/>
          </a:p>
          <a:p>
            <a:pPr indent="-285750" lvl="1" marL="742950" rtl="0" algn="l">
              <a:spcBef>
                <a:spcPts val="630"/>
              </a:spcBef>
              <a:spcAft>
                <a:spcPts val="0"/>
              </a:spcAft>
              <a:buSzPts val="1980"/>
              <a:buChar char="•"/>
            </a:pPr>
            <a:r>
              <a:rPr lang="en-US"/>
              <a:t>Simple structure – MS-DOS</a:t>
            </a:r>
            <a:endParaRPr/>
          </a:p>
          <a:p>
            <a:pPr indent="-285750" lvl="1" marL="742950" rtl="0" algn="l">
              <a:spcBef>
                <a:spcPts val="630"/>
              </a:spcBef>
              <a:spcAft>
                <a:spcPts val="0"/>
              </a:spcAft>
              <a:buSzPts val="1980"/>
              <a:buChar char="•"/>
            </a:pPr>
            <a:r>
              <a:rPr lang="en-US"/>
              <a:t>More complex – UNIX</a:t>
            </a:r>
            <a:endParaRPr/>
          </a:p>
          <a:p>
            <a:pPr indent="-285750" lvl="1" marL="742950" rtl="0" algn="l">
              <a:spcBef>
                <a:spcPts val="630"/>
              </a:spcBef>
              <a:spcAft>
                <a:spcPts val="0"/>
              </a:spcAft>
              <a:buSzPts val="1980"/>
              <a:buChar char="•"/>
            </a:pPr>
            <a:r>
              <a:rPr lang="en-US"/>
              <a:t>Layered – an abstraction</a:t>
            </a:r>
            <a:endParaRPr/>
          </a:p>
          <a:p>
            <a:pPr indent="-285750" lvl="1" marL="742950" rtl="0" algn="l">
              <a:spcBef>
                <a:spcPts val="630"/>
              </a:spcBef>
              <a:spcAft>
                <a:spcPts val="0"/>
              </a:spcAft>
              <a:buSzPts val="1980"/>
              <a:buChar char="•"/>
            </a:pPr>
            <a:r>
              <a:rPr lang="en-US"/>
              <a:t>Microkernel – Mach</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869320" y="289485"/>
            <a:ext cx="8137525"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Monolithic Structure – Original UNIX</a:t>
            </a:r>
            <a:endParaRPr/>
          </a:p>
        </p:txBody>
      </p:sp>
      <p:sp>
        <p:nvSpPr>
          <p:cNvPr id="335" name="Google Shape;335;p39"/>
          <p:cNvSpPr txBox="1"/>
          <p:nvPr>
            <p:ph idx="1" type="body"/>
          </p:nvPr>
        </p:nvSpPr>
        <p:spPr>
          <a:xfrm>
            <a:off x="839788" y="1155700"/>
            <a:ext cx="7743825" cy="40735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UNIX – limited by hardware functionality, the original UNIX operating system had limited structuring.  </a:t>
            </a:r>
            <a:endParaRPr/>
          </a:p>
          <a:p>
            <a:pPr indent="-342900" lvl="0" marL="342900" rtl="0" algn="l">
              <a:spcBef>
                <a:spcPts val="630"/>
              </a:spcBef>
              <a:spcAft>
                <a:spcPts val="0"/>
              </a:spcAft>
              <a:buSzPts val="1980"/>
              <a:buChar char="▪"/>
            </a:pPr>
            <a:r>
              <a:rPr lang="en-US"/>
              <a:t>The UNIX OS consists of two separable parts</a:t>
            </a:r>
            <a:endParaRPr/>
          </a:p>
          <a:p>
            <a:pPr indent="-285750" lvl="1" marL="742950" rtl="0" algn="l">
              <a:spcBef>
                <a:spcPts val="630"/>
              </a:spcBef>
              <a:spcAft>
                <a:spcPts val="0"/>
              </a:spcAft>
              <a:buSzPts val="1980"/>
              <a:buChar char="•"/>
            </a:pPr>
            <a:r>
              <a:rPr lang="en-US"/>
              <a:t>Systems programs</a:t>
            </a:r>
            <a:endParaRPr/>
          </a:p>
          <a:p>
            <a:pPr indent="-285750" lvl="1" marL="742950" rtl="0" algn="l">
              <a:spcBef>
                <a:spcPts val="630"/>
              </a:spcBef>
              <a:spcAft>
                <a:spcPts val="0"/>
              </a:spcAft>
              <a:buSzPts val="1980"/>
              <a:buChar char="•"/>
            </a:pPr>
            <a:r>
              <a:rPr lang="en-US"/>
              <a:t>The kernel</a:t>
            </a:r>
            <a:endParaRPr/>
          </a:p>
          <a:p>
            <a:pPr indent="-228600" lvl="2" marL="1085850" rtl="0" algn="l">
              <a:spcBef>
                <a:spcPts val="630"/>
              </a:spcBef>
              <a:spcAft>
                <a:spcPts val="0"/>
              </a:spcAft>
              <a:buSzPts val="1350"/>
              <a:buChar char="4"/>
            </a:pPr>
            <a:r>
              <a:rPr lang="en-US"/>
              <a:t>Consists of everything below the system-call interface and above the physical hardware</a:t>
            </a:r>
            <a:endParaRPr/>
          </a:p>
          <a:p>
            <a:pPr indent="-228600" lvl="2" marL="1085850" rtl="0" algn="l">
              <a:spcBef>
                <a:spcPts val="630"/>
              </a:spcBef>
              <a:spcAft>
                <a:spcPts val="0"/>
              </a:spcAft>
              <a:buSzPts val="1350"/>
              <a:buChar char="4"/>
            </a:pPr>
            <a:r>
              <a:rPr lang="en-US"/>
              <a:t>Provides the file system, CPU scheduling, memory management, and other operating-system functions; a large number of functions for one level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1050925" y="147152"/>
            <a:ext cx="74485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a:t>
            </a:r>
            <a:endParaRPr/>
          </a:p>
        </p:txBody>
      </p:sp>
      <p:sp>
        <p:nvSpPr>
          <p:cNvPr id="90" name="Google Shape;90;p4"/>
          <p:cNvSpPr txBox="1"/>
          <p:nvPr>
            <p:ph idx="1" type="body"/>
          </p:nvPr>
        </p:nvSpPr>
        <p:spPr>
          <a:xfrm>
            <a:off x="846138" y="1119188"/>
            <a:ext cx="7653337" cy="50022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systems provide an environment for execution of programs and services to programs and users</a:t>
            </a:r>
            <a:endParaRPr/>
          </a:p>
          <a:p>
            <a:pPr indent="-342900" lvl="0" marL="342900" rtl="0" algn="l">
              <a:spcBef>
                <a:spcPts val="630"/>
              </a:spcBef>
              <a:spcAft>
                <a:spcPts val="0"/>
              </a:spcAft>
              <a:buSzPts val="1980"/>
              <a:buChar char="▪"/>
            </a:pPr>
            <a:r>
              <a:rPr lang="en-US"/>
              <a:t>One set of operating-system services provides functions that are helpful to the user:</a:t>
            </a:r>
            <a:endParaRPr/>
          </a:p>
          <a:p>
            <a:pPr indent="-285750" lvl="1" marL="742950" rtl="0" algn="l">
              <a:spcBef>
                <a:spcPts val="630"/>
              </a:spcBef>
              <a:spcAft>
                <a:spcPts val="0"/>
              </a:spcAft>
              <a:buSzPts val="1980"/>
              <a:buChar char="•"/>
            </a:pPr>
            <a:r>
              <a:rPr b="1" lang="en-US"/>
              <a:t>User interface </a:t>
            </a:r>
            <a:r>
              <a:rPr lang="en-US"/>
              <a:t>- Almost all operating systems have a user interface (</a:t>
            </a:r>
            <a:r>
              <a:rPr b="1" lang="en-US">
                <a:solidFill>
                  <a:srgbClr val="006699"/>
                </a:solidFill>
                <a:latin typeface="Arial"/>
                <a:ea typeface="Arial"/>
                <a:cs typeface="Arial"/>
                <a:sym typeface="Arial"/>
              </a:rPr>
              <a:t>UI</a:t>
            </a:r>
            <a:r>
              <a:rPr lang="en-US"/>
              <a:t>).</a:t>
            </a:r>
            <a:endParaRPr/>
          </a:p>
          <a:p>
            <a:pPr indent="-228600" lvl="2" marL="1085850" rtl="0" algn="l">
              <a:spcBef>
                <a:spcPts val="630"/>
              </a:spcBef>
              <a:spcAft>
                <a:spcPts val="0"/>
              </a:spcAft>
              <a:buSzPts val="1350"/>
              <a:buChar char="4"/>
            </a:pPr>
            <a:r>
              <a:rPr lang="en-US"/>
              <a:t>Varies between </a:t>
            </a:r>
            <a:r>
              <a:rPr b="1" lang="en-US">
                <a:solidFill>
                  <a:srgbClr val="006699"/>
                </a:solidFill>
                <a:latin typeface="Arial"/>
                <a:ea typeface="Arial"/>
                <a:cs typeface="Arial"/>
                <a:sym typeface="Arial"/>
              </a:rPr>
              <a:t>Command-Line</a:t>
            </a:r>
            <a:r>
              <a:rPr b="1" lang="en-US">
                <a:solidFill>
                  <a:srgbClr val="3366FF"/>
                </a:solidFill>
              </a:rPr>
              <a:t> </a:t>
            </a:r>
            <a:r>
              <a:rPr lang="en-US"/>
              <a:t>(</a:t>
            </a:r>
            <a:r>
              <a:rPr b="1" lang="en-US">
                <a:solidFill>
                  <a:srgbClr val="006699"/>
                </a:solidFill>
                <a:latin typeface="Arial"/>
                <a:ea typeface="Arial"/>
                <a:cs typeface="Arial"/>
                <a:sym typeface="Arial"/>
              </a:rPr>
              <a:t>CLI</a:t>
            </a:r>
            <a:r>
              <a:rPr lang="en-US"/>
              <a:t>)</a:t>
            </a:r>
            <a:r>
              <a:rPr lang="en-US">
                <a:solidFill>
                  <a:srgbClr val="000000"/>
                </a:solidFill>
              </a:rPr>
              <a:t>, </a:t>
            </a:r>
            <a:r>
              <a:rPr b="1" lang="en-US">
                <a:solidFill>
                  <a:srgbClr val="006699"/>
                </a:solidFill>
                <a:latin typeface="Arial"/>
                <a:ea typeface="Arial"/>
                <a:cs typeface="Arial"/>
                <a:sym typeface="Arial"/>
              </a:rPr>
              <a:t>Graphics</a:t>
            </a:r>
            <a:r>
              <a:rPr b="1" lang="en-US">
                <a:solidFill>
                  <a:srgbClr val="3366FF"/>
                </a:solidFill>
              </a:rPr>
              <a:t> </a:t>
            </a:r>
            <a:r>
              <a:rPr b="1" lang="en-US">
                <a:solidFill>
                  <a:srgbClr val="006699"/>
                </a:solidFill>
                <a:latin typeface="Arial"/>
                <a:ea typeface="Arial"/>
                <a:cs typeface="Arial"/>
                <a:sym typeface="Arial"/>
              </a:rPr>
              <a:t>User</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GUI</a:t>
            </a:r>
            <a:r>
              <a:rPr lang="en-US"/>
              <a:t>)</a:t>
            </a:r>
            <a:r>
              <a:rPr lang="en-US">
                <a:solidFill>
                  <a:srgbClr val="000000"/>
                </a:solidFill>
              </a:rPr>
              <a:t>,</a:t>
            </a:r>
            <a:r>
              <a:rPr b="1" lang="en-US">
                <a:solidFill>
                  <a:srgbClr val="3366FF"/>
                </a:solidFill>
              </a:rPr>
              <a:t>  </a:t>
            </a:r>
            <a:r>
              <a:rPr b="1" lang="en-US">
                <a:solidFill>
                  <a:srgbClr val="006699"/>
                </a:solidFill>
                <a:latin typeface="Arial"/>
                <a:ea typeface="Arial"/>
                <a:cs typeface="Arial"/>
                <a:sym typeface="Arial"/>
              </a:rPr>
              <a:t>touch-screen</a:t>
            </a:r>
            <a:r>
              <a:rPr b="1" lang="en-US">
                <a:solidFill>
                  <a:srgbClr val="3366FF"/>
                </a:solidFill>
              </a:rPr>
              <a:t>,  </a:t>
            </a:r>
            <a:r>
              <a:rPr b="1" lang="en-US">
                <a:solidFill>
                  <a:srgbClr val="006699"/>
                </a:solidFill>
                <a:latin typeface="Arial"/>
                <a:ea typeface="Arial"/>
                <a:cs typeface="Arial"/>
                <a:sym typeface="Arial"/>
              </a:rPr>
              <a:t>Batch</a:t>
            </a:r>
            <a:endParaRPr/>
          </a:p>
          <a:p>
            <a:pPr indent="-285750" lvl="1" marL="742950" rtl="0" algn="l">
              <a:spcBef>
                <a:spcPts val="630"/>
              </a:spcBef>
              <a:spcAft>
                <a:spcPts val="0"/>
              </a:spcAft>
              <a:buSzPts val="1980"/>
              <a:buChar char="•"/>
            </a:pPr>
            <a:r>
              <a:rPr b="1" lang="en-US"/>
              <a:t>Program execution </a:t>
            </a:r>
            <a:r>
              <a:rPr lang="en-US"/>
              <a:t>- The system must be able to load a program into memory and to run that program, end execution, either normally or abnormally (indicating error)</a:t>
            </a:r>
            <a:endParaRPr/>
          </a:p>
          <a:p>
            <a:pPr indent="-285750" lvl="1" marL="742950" rtl="0" algn="l">
              <a:spcBef>
                <a:spcPts val="630"/>
              </a:spcBef>
              <a:spcAft>
                <a:spcPts val="0"/>
              </a:spcAft>
              <a:buSzPts val="1980"/>
              <a:buChar char="•"/>
            </a:pPr>
            <a:r>
              <a:rPr b="1" lang="en-US"/>
              <a:t>I/O operations </a:t>
            </a:r>
            <a:r>
              <a:rPr lang="en-US"/>
              <a:t>-  A running program may require I/O, which may involve a file or an I/O device</a:t>
            </a:r>
            <a:endParaRPr/>
          </a:p>
          <a:p>
            <a:pPr indent="-285750" lvl="1" marL="742950" rtl="0" algn="l">
              <a:spcBef>
                <a:spcPts val="630"/>
              </a:spcBef>
              <a:spcAft>
                <a:spcPts val="0"/>
              </a:spcAft>
              <a:buSzPts val="1980"/>
              <a:buChar char="•"/>
            </a:pPr>
            <a:r>
              <a:rPr b="1" lang="en-US"/>
              <a:t>File-system manipulation </a:t>
            </a:r>
            <a:r>
              <a:rPr lang="en-US"/>
              <a:t>-  The file system is of particular interest. Programs need to read and write files and directories, create and delete them, search them, list file Information, permission management.</a:t>
            </a:r>
            <a:endParaRPr b="1"/>
          </a:p>
          <a:p>
            <a:pPr indent="-160019" lvl="1" marL="742950" rtl="0" algn="l">
              <a:spcBef>
                <a:spcPts val="630"/>
              </a:spcBef>
              <a:spcAft>
                <a:spcPts val="0"/>
              </a:spcAft>
              <a:buSzPts val="198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863600" y="206375"/>
            <a:ext cx="769302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Traditional UNIX System Structure</a:t>
            </a:r>
            <a:endParaRPr/>
          </a:p>
        </p:txBody>
      </p:sp>
      <p:sp>
        <p:nvSpPr>
          <p:cNvPr id="342" name="Google Shape;342;p40"/>
          <p:cNvSpPr txBox="1"/>
          <p:nvPr/>
        </p:nvSpPr>
        <p:spPr>
          <a:xfrm>
            <a:off x="1316038" y="1096963"/>
            <a:ext cx="6897687"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Helvetica Neue"/>
                <a:ea typeface="Helvetica Neue"/>
                <a:cs typeface="Helvetica Neue"/>
                <a:sym typeface="Helvetica Neue"/>
              </a:rPr>
              <a:t>Beyond simple but not fully layered</a:t>
            </a:r>
            <a:endParaRPr/>
          </a:p>
        </p:txBody>
      </p:sp>
      <p:pic>
        <p:nvPicPr>
          <p:cNvPr id="343" name="Google Shape;343;p40"/>
          <p:cNvPicPr preferRelativeResize="0"/>
          <p:nvPr/>
        </p:nvPicPr>
        <p:blipFill rotWithShape="1">
          <a:blip r:embed="rId3">
            <a:alphaModFix/>
          </a:blip>
          <a:srcRect b="0" l="0" r="0" t="0"/>
          <a:stretch/>
        </p:blipFill>
        <p:spPr>
          <a:xfrm>
            <a:off x="1499169" y="1718273"/>
            <a:ext cx="6409756" cy="38721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863600" y="215900"/>
            <a:ext cx="76454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Linux System Structure</a:t>
            </a:r>
            <a:endParaRPr/>
          </a:p>
        </p:txBody>
      </p:sp>
      <p:sp>
        <p:nvSpPr>
          <p:cNvPr id="350" name="Google Shape;350;p41"/>
          <p:cNvSpPr txBox="1"/>
          <p:nvPr/>
        </p:nvSpPr>
        <p:spPr>
          <a:xfrm>
            <a:off x="1225550" y="1096963"/>
            <a:ext cx="6988175"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Verdana"/>
                <a:ea typeface="Verdana"/>
                <a:cs typeface="Verdana"/>
                <a:sym typeface="Verdana"/>
              </a:rPr>
              <a:t>Monolithic plus modular design</a:t>
            </a:r>
            <a:endParaRPr/>
          </a:p>
        </p:txBody>
      </p:sp>
      <p:pic>
        <p:nvPicPr>
          <p:cNvPr id="351" name="Google Shape;351;p41"/>
          <p:cNvPicPr preferRelativeResize="0"/>
          <p:nvPr/>
        </p:nvPicPr>
        <p:blipFill rotWithShape="1">
          <a:blip r:embed="rId3">
            <a:alphaModFix/>
          </a:blip>
          <a:srcRect b="0" l="0" r="0" t="0"/>
          <a:stretch/>
        </p:blipFill>
        <p:spPr>
          <a:xfrm>
            <a:off x="3165230" y="1674471"/>
            <a:ext cx="2740269" cy="42338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457200" y="207963"/>
            <a:ext cx="80613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Layered Approach</a:t>
            </a:r>
            <a:endParaRPr/>
          </a:p>
        </p:txBody>
      </p:sp>
      <p:sp>
        <p:nvSpPr>
          <p:cNvPr id="358" name="Google Shape;358;p42"/>
          <p:cNvSpPr txBox="1"/>
          <p:nvPr>
            <p:ph idx="1" type="body"/>
          </p:nvPr>
        </p:nvSpPr>
        <p:spPr>
          <a:xfrm>
            <a:off x="820738" y="1233488"/>
            <a:ext cx="3735387"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The operating system is divided into a number of layers (levels), each built on top of lower layers.  The bottom layer (layer 0), is the hardware; the highest (layer N) is the user interface.</a:t>
            </a:r>
            <a:endParaRPr/>
          </a:p>
          <a:p>
            <a:pPr indent="-342900" lvl="0" marL="342900" rtl="0" algn="l">
              <a:spcBef>
                <a:spcPts val="630"/>
              </a:spcBef>
              <a:spcAft>
                <a:spcPts val="0"/>
              </a:spcAft>
              <a:buSzPts val="1980"/>
              <a:buChar char="▪"/>
            </a:pPr>
            <a:r>
              <a:rPr lang="en-US"/>
              <a:t>With modularity, layers are selected such that each uses functions (operations) and services of only lower-level layers</a:t>
            </a:r>
            <a:endParaRPr/>
          </a:p>
        </p:txBody>
      </p:sp>
      <p:pic>
        <p:nvPicPr>
          <p:cNvPr id="359" name="Google Shape;359;p42"/>
          <p:cNvPicPr preferRelativeResize="0"/>
          <p:nvPr/>
        </p:nvPicPr>
        <p:blipFill rotWithShape="1">
          <a:blip r:embed="rId3">
            <a:alphaModFix/>
          </a:blip>
          <a:srcRect b="0" l="0" r="0" t="0"/>
          <a:stretch/>
        </p:blipFill>
        <p:spPr>
          <a:xfrm>
            <a:off x="5144757" y="1257727"/>
            <a:ext cx="3547958" cy="32892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type="title"/>
          </p:nvPr>
        </p:nvSpPr>
        <p:spPr>
          <a:xfrm>
            <a:off x="757238" y="207963"/>
            <a:ext cx="78168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Microkernels</a:t>
            </a:r>
            <a:endParaRPr sz="2400"/>
          </a:p>
        </p:txBody>
      </p:sp>
      <p:sp>
        <p:nvSpPr>
          <p:cNvPr id="366" name="Google Shape;366;p43"/>
          <p:cNvSpPr txBox="1"/>
          <p:nvPr>
            <p:ph idx="1" type="body"/>
          </p:nvPr>
        </p:nvSpPr>
        <p:spPr>
          <a:xfrm>
            <a:off x="757238" y="1108075"/>
            <a:ext cx="7225619" cy="485729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Moves as much from the kernel into user space</a:t>
            </a:r>
            <a:endParaRPr/>
          </a:p>
          <a:p>
            <a:pPr indent="-342900" lvl="0" marL="342900" rtl="0" algn="l">
              <a:spcBef>
                <a:spcPts val="630"/>
              </a:spcBef>
              <a:spcAft>
                <a:spcPts val="0"/>
              </a:spcAft>
              <a:buSzPts val="1980"/>
              <a:buChar char="▪"/>
            </a:pPr>
            <a:r>
              <a:rPr b="1" lang="en-US">
                <a:solidFill>
                  <a:srgbClr val="006699"/>
                </a:solidFill>
                <a:latin typeface="Arial"/>
                <a:ea typeface="Arial"/>
                <a:cs typeface="Arial"/>
                <a:sym typeface="Arial"/>
              </a:rPr>
              <a:t>Mach</a:t>
            </a:r>
            <a:r>
              <a:rPr lang="en-US"/>
              <a:t> is an example of </a:t>
            </a:r>
            <a:r>
              <a:rPr b="1" lang="en-US">
                <a:solidFill>
                  <a:srgbClr val="006699"/>
                </a:solidFill>
                <a:latin typeface="Arial"/>
                <a:ea typeface="Arial"/>
                <a:cs typeface="Arial"/>
                <a:sym typeface="Arial"/>
              </a:rPr>
              <a:t>microkernel</a:t>
            </a:r>
            <a:endParaRPr/>
          </a:p>
          <a:p>
            <a:pPr indent="-285750" lvl="1" marL="742950" rtl="0" algn="l">
              <a:spcBef>
                <a:spcPts val="630"/>
              </a:spcBef>
              <a:spcAft>
                <a:spcPts val="0"/>
              </a:spcAft>
              <a:buSzPts val="1980"/>
              <a:buChar char="•"/>
            </a:pPr>
            <a:r>
              <a:rPr lang="en-US"/>
              <a:t>Mac OS X kernel (</a:t>
            </a:r>
            <a:r>
              <a:rPr b="1" lang="en-US">
                <a:solidFill>
                  <a:srgbClr val="006699"/>
                </a:solidFill>
                <a:latin typeface="Arial"/>
                <a:ea typeface="Arial"/>
                <a:cs typeface="Arial"/>
                <a:sym typeface="Arial"/>
              </a:rPr>
              <a:t>Darwin</a:t>
            </a:r>
            <a:r>
              <a:rPr lang="en-US"/>
              <a:t>) partly based on Mach</a:t>
            </a:r>
            <a:endParaRPr sz="800"/>
          </a:p>
          <a:p>
            <a:pPr indent="-342900" lvl="0" marL="342900" rtl="0" algn="l">
              <a:spcBef>
                <a:spcPts val="630"/>
              </a:spcBef>
              <a:spcAft>
                <a:spcPts val="0"/>
              </a:spcAft>
              <a:buSzPts val="1980"/>
              <a:buChar char="▪"/>
            </a:pPr>
            <a:r>
              <a:rPr lang="en-US"/>
              <a:t>Communication takes place between user modules using </a:t>
            </a:r>
            <a:r>
              <a:rPr b="1" lang="en-US">
                <a:solidFill>
                  <a:srgbClr val="006699"/>
                </a:solidFill>
                <a:latin typeface="Arial"/>
                <a:ea typeface="Arial"/>
                <a:cs typeface="Arial"/>
                <a:sym typeface="Arial"/>
              </a:rPr>
              <a:t>message</a:t>
            </a:r>
            <a:r>
              <a:rPr b="1" lang="en-US">
                <a:solidFill>
                  <a:srgbClr val="3366FF"/>
                </a:solidFill>
              </a:rPr>
              <a:t> </a:t>
            </a:r>
            <a:r>
              <a:rPr b="1" lang="en-US">
                <a:solidFill>
                  <a:srgbClr val="006699"/>
                </a:solidFill>
                <a:latin typeface="Arial"/>
                <a:ea typeface="Arial"/>
                <a:cs typeface="Arial"/>
                <a:sym typeface="Arial"/>
              </a:rPr>
              <a:t>passing</a:t>
            </a:r>
            <a:endParaRPr/>
          </a:p>
          <a:p>
            <a:pPr indent="-342900" lvl="0" marL="342900" rtl="0" algn="l">
              <a:spcBef>
                <a:spcPts val="630"/>
              </a:spcBef>
              <a:spcAft>
                <a:spcPts val="0"/>
              </a:spcAft>
              <a:buSzPts val="1980"/>
              <a:buChar char="▪"/>
            </a:pPr>
            <a:r>
              <a:rPr lang="en-US"/>
              <a:t>Benefits:</a:t>
            </a:r>
            <a:endParaRPr/>
          </a:p>
          <a:p>
            <a:pPr indent="-285750" lvl="1" marL="742950" rtl="0" algn="l">
              <a:spcBef>
                <a:spcPts val="630"/>
              </a:spcBef>
              <a:spcAft>
                <a:spcPts val="0"/>
              </a:spcAft>
              <a:buSzPts val="1980"/>
              <a:buChar char="•"/>
            </a:pPr>
            <a:r>
              <a:rPr lang="en-US"/>
              <a:t>Easier to extend a microkernel</a:t>
            </a:r>
            <a:endParaRPr/>
          </a:p>
          <a:p>
            <a:pPr indent="-285750" lvl="1" marL="742950" rtl="0" algn="l">
              <a:spcBef>
                <a:spcPts val="630"/>
              </a:spcBef>
              <a:spcAft>
                <a:spcPts val="0"/>
              </a:spcAft>
              <a:buSzPts val="1980"/>
              <a:buChar char="•"/>
            </a:pPr>
            <a:r>
              <a:rPr lang="en-US"/>
              <a:t>Easier to port the operating system to new architectures</a:t>
            </a:r>
            <a:endParaRPr/>
          </a:p>
          <a:p>
            <a:pPr indent="-285750" lvl="1" marL="742950" rtl="0" algn="l">
              <a:spcBef>
                <a:spcPts val="630"/>
              </a:spcBef>
              <a:spcAft>
                <a:spcPts val="0"/>
              </a:spcAft>
              <a:buSzPts val="1980"/>
              <a:buChar char="•"/>
            </a:pPr>
            <a:r>
              <a:rPr lang="en-US"/>
              <a:t>More reliable (less code is running in kernel mode)</a:t>
            </a:r>
            <a:endParaRPr/>
          </a:p>
          <a:p>
            <a:pPr indent="-285750" lvl="1" marL="742950" rtl="0" algn="l">
              <a:spcBef>
                <a:spcPts val="630"/>
              </a:spcBef>
              <a:spcAft>
                <a:spcPts val="0"/>
              </a:spcAft>
              <a:buSzPts val="1980"/>
              <a:buChar char="•"/>
            </a:pPr>
            <a:r>
              <a:rPr lang="en-US"/>
              <a:t>More secure</a:t>
            </a:r>
            <a:endParaRPr sz="800"/>
          </a:p>
          <a:p>
            <a:pPr indent="-342900" lvl="0" marL="342900" rtl="0" algn="l">
              <a:spcBef>
                <a:spcPts val="630"/>
              </a:spcBef>
              <a:spcAft>
                <a:spcPts val="0"/>
              </a:spcAft>
              <a:buSzPts val="1980"/>
              <a:buChar char="▪"/>
            </a:pPr>
            <a:r>
              <a:rPr lang="en-US"/>
              <a:t>Detriments:</a:t>
            </a:r>
            <a:endParaRPr/>
          </a:p>
          <a:p>
            <a:pPr indent="-285750" lvl="1" marL="742950" rtl="0" algn="l">
              <a:spcBef>
                <a:spcPts val="630"/>
              </a:spcBef>
              <a:spcAft>
                <a:spcPts val="0"/>
              </a:spcAft>
              <a:buSzPts val="1980"/>
              <a:buChar char="•"/>
            </a:pPr>
            <a:r>
              <a:rPr lang="en-US"/>
              <a:t>Performance overhead of user space to kernel space communication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1157288" y="214313"/>
            <a:ext cx="739933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Microkernel System Structure </a:t>
            </a:r>
            <a:endParaRPr sz="2400"/>
          </a:p>
        </p:txBody>
      </p:sp>
      <p:pic>
        <p:nvPicPr>
          <p:cNvPr id="373" name="Google Shape;373;p44"/>
          <p:cNvPicPr preferRelativeResize="0"/>
          <p:nvPr/>
        </p:nvPicPr>
        <p:blipFill rotWithShape="1">
          <a:blip r:embed="rId3">
            <a:alphaModFix/>
          </a:blip>
          <a:srcRect b="0" l="0" r="0" t="0"/>
          <a:stretch/>
        </p:blipFill>
        <p:spPr>
          <a:xfrm>
            <a:off x="1736229" y="1557524"/>
            <a:ext cx="6795238" cy="32838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457200" y="215900"/>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Modules</a:t>
            </a:r>
            <a:endParaRPr/>
          </a:p>
        </p:txBody>
      </p:sp>
      <p:sp>
        <p:nvSpPr>
          <p:cNvPr id="380" name="Google Shape;380;p45"/>
          <p:cNvSpPr txBox="1"/>
          <p:nvPr>
            <p:ph idx="1" type="body"/>
          </p:nvPr>
        </p:nvSpPr>
        <p:spPr>
          <a:xfrm>
            <a:off x="806450" y="1163637"/>
            <a:ext cx="7169150" cy="446064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Many modern operating systems implement </a:t>
            </a:r>
            <a:r>
              <a:rPr b="1" lang="en-US">
                <a:solidFill>
                  <a:srgbClr val="006699"/>
                </a:solidFill>
                <a:latin typeface="Arial"/>
                <a:ea typeface="Arial"/>
                <a:cs typeface="Arial"/>
                <a:sym typeface="Arial"/>
              </a:rPr>
              <a:t>loadable</a:t>
            </a:r>
            <a:r>
              <a:rPr lang="en-US"/>
              <a:t> </a:t>
            </a:r>
            <a:r>
              <a:rPr b="1" lang="en-US">
                <a:solidFill>
                  <a:srgbClr val="006699"/>
                </a:solidFill>
                <a:latin typeface="Arial"/>
                <a:ea typeface="Arial"/>
                <a:cs typeface="Arial"/>
                <a:sym typeface="Arial"/>
              </a:rPr>
              <a:t>kernel</a:t>
            </a:r>
            <a:r>
              <a:rPr b="1" lang="en-US">
                <a:solidFill>
                  <a:srgbClr val="3366FF"/>
                </a:solidFill>
              </a:rPr>
              <a:t> </a:t>
            </a:r>
            <a:r>
              <a:rPr lang="en-US"/>
              <a:t>mo</a:t>
            </a:r>
            <a:r>
              <a:rPr b="1" lang="en-US">
                <a:solidFill>
                  <a:srgbClr val="006699"/>
                </a:solidFill>
                <a:latin typeface="Arial"/>
                <a:ea typeface="Arial"/>
                <a:cs typeface="Arial"/>
                <a:sym typeface="Arial"/>
              </a:rPr>
              <a:t>dules</a:t>
            </a:r>
            <a:r>
              <a:rPr b="1" lang="en-US">
                <a:solidFill>
                  <a:srgbClr val="3366FF"/>
                </a:solidFill>
              </a:rPr>
              <a:t> </a:t>
            </a:r>
            <a:r>
              <a:rPr lang="en-US"/>
              <a:t>(</a:t>
            </a:r>
            <a:r>
              <a:rPr b="1" lang="en-US">
                <a:solidFill>
                  <a:srgbClr val="006699"/>
                </a:solidFill>
                <a:latin typeface="Arial"/>
                <a:ea typeface="Arial"/>
                <a:cs typeface="Arial"/>
                <a:sym typeface="Arial"/>
              </a:rPr>
              <a:t>LKMs</a:t>
            </a:r>
            <a:r>
              <a:rPr lang="en-US"/>
              <a:t>)</a:t>
            </a:r>
            <a:endParaRPr/>
          </a:p>
          <a:p>
            <a:pPr indent="-285750" lvl="1" marL="742950" rtl="0" algn="l">
              <a:spcBef>
                <a:spcPts val="630"/>
              </a:spcBef>
              <a:spcAft>
                <a:spcPts val="0"/>
              </a:spcAft>
              <a:buSzPts val="1980"/>
              <a:buChar char="•"/>
            </a:pPr>
            <a:r>
              <a:rPr lang="en-US"/>
              <a:t>Uses object-oriented approach</a:t>
            </a:r>
            <a:endParaRPr/>
          </a:p>
          <a:p>
            <a:pPr indent="-285750" lvl="1" marL="742950" rtl="0" algn="l">
              <a:spcBef>
                <a:spcPts val="630"/>
              </a:spcBef>
              <a:spcAft>
                <a:spcPts val="0"/>
              </a:spcAft>
              <a:buSzPts val="1980"/>
              <a:buChar char="•"/>
            </a:pPr>
            <a:r>
              <a:rPr lang="en-US"/>
              <a:t>Each core component is separate</a:t>
            </a:r>
            <a:endParaRPr/>
          </a:p>
          <a:p>
            <a:pPr indent="-285750" lvl="1" marL="742950" rtl="0" algn="l">
              <a:spcBef>
                <a:spcPts val="630"/>
              </a:spcBef>
              <a:spcAft>
                <a:spcPts val="0"/>
              </a:spcAft>
              <a:buSzPts val="1980"/>
              <a:buChar char="•"/>
            </a:pPr>
            <a:r>
              <a:rPr lang="en-US"/>
              <a:t>Each talks to the others over known interfaces</a:t>
            </a:r>
            <a:endParaRPr/>
          </a:p>
          <a:p>
            <a:pPr indent="-285750" lvl="1" marL="742950" rtl="0" algn="l">
              <a:spcBef>
                <a:spcPts val="630"/>
              </a:spcBef>
              <a:spcAft>
                <a:spcPts val="0"/>
              </a:spcAft>
              <a:buSzPts val="1980"/>
              <a:buChar char="•"/>
            </a:pPr>
            <a:r>
              <a:rPr lang="en-US"/>
              <a:t>Each is loadable as needed within the kernel</a:t>
            </a:r>
            <a:endParaRPr/>
          </a:p>
          <a:p>
            <a:pPr indent="-342900" lvl="0" marL="342900" rtl="0" algn="l">
              <a:spcBef>
                <a:spcPts val="630"/>
              </a:spcBef>
              <a:spcAft>
                <a:spcPts val="0"/>
              </a:spcAft>
              <a:buSzPts val="1980"/>
              <a:buChar char="▪"/>
            </a:pPr>
            <a:r>
              <a:rPr lang="en-US"/>
              <a:t>Overall, similar to layers but with more flexible</a:t>
            </a:r>
            <a:endParaRPr/>
          </a:p>
          <a:p>
            <a:pPr indent="-285750" lvl="1" marL="742950" rtl="0" algn="l">
              <a:spcBef>
                <a:spcPts val="630"/>
              </a:spcBef>
              <a:spcAft>
                <a:spcPts val="0"/>
              </a:spcAft>
              <a:buSzPts val="1980"/>
              <a:buChar char="•"/>
            </a:pPr>
            <a:r>
              <a:rPr lang="en-US"/>
              <a:t>Linux, Solaris, etc.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457200" y="22701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Hybrid Systems</a:t>
            </a:r>
            <a:endParaRPr/>
          </a:p>
        </p:txBody>
      </p:sp>
      <p:sp>
        <p:nvSpPr>
          <p:cNvPr id="387" name="Google Shape;387;p46"/>
          <p:cNvSpPr txBox="1"/>
          <p:nvPr>
            <p:ph idx="1" type="body"/>
          </p:nvPr>
        </p:nvSpPr>
        <p:spPr>
          <a:xfrm>
            <a:off x="806450" y="1233488"/>
            <a:ext cx="7633607" cy="457222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Most modern operating systems are not one pure model</a:t>
            </a:r>
            <a:endParaRPr/>
          </a:p>
          <a:p>
            <a:pPr indent="-285750" lvl="1" marL="742950" rtl="0" algn="l">
              <a:spcBef>
                <a:spcPts val="630"/>
              </a:spcBef>
              <a:spcAft>
                <a:spcPts val="0"/>
              </a:spcAft>
              <a:buSzPts val="1980"/>
              <a:buChar char="•"/>
            </a:pPr>
            <a:r>
              <a:rPr lang="en-US"/>
              <a:t>Hybrid combines multiple approaches to address performance, security, usability needs</a:t>
            </a:r>
            <a:endParaRPr/>
          </a:p>
          <a:p>
            <a:pPr indent="-285750" lvl="1" marL="742950" rtl="0" algn="l">
              <a:spcBef>
                <a:spcPts val="630"/>
              </a:spcBef>
              <a:spcAft>
                <a:spcPts val="0"/>
              </a:spcAft>
              <a:buSzPts val="1980"/>
              <a:buChar char="•"/>
            </a:pPr>
            <a:r>
              <a:rPr lang="en-US"/>
              <a:t>Linux and Solaris kernels in kernel address space, so monolithic, plus modular for dynamic loading of functionality</a:t>
            </a:r>
            <a:endParaRPr/>
          </a:p>
          <a:p>
            <a:pPr indent="-285750" lvl="1" marL="742950" rtl="0" algn="l">
              <a:spcBef>
                <a:spcPts val="630"/>
              </a:spcBef>
              <a:spcAft>
                <a:spcPts val="0"/>
              </a:spcAft>
              <a:buSzPts val="1980"/>
              <a:buChar char="•"/>
            </a:pPr>
            <a:r>
              <a:rPr lang="en-US"/>
              <a:t>Windows mostly monolithic, plus microkernel for different subsystem </a:t>
            </a:r>
            <a:r>
              <a:rPr b="1" i="1" lang="en-US"/>
              <a:t>personalities</a:t>
            </a:r>
            <a:endParaRPr/>
          </a:p>
          <a:p>
            <a:pPr indent="-342900" lvl="0" marL="342900" rtl="0" algn="l">
              <a:spcBef>
                <a:spcPts val="630"/>
              </a:spcBef>
              <a:spcAft>
                <a:spcPts val="0"/>
              </a:spcAft>
              <a:buSzPts val="1980"/>
              <a:buChar char="▪"/>
            </a:pPr>
            <a:r>
              <a:rPr lang="en-US"/>
              <a:t>Apple Mac OS X hybrid, layered, </a:t>
            </a:r>
            <a:r>
              <a:rPr b="1" lang="en-US">
                <a:solidFill>
                  <a:srgbClr val="006699"/>
                </a:solidFill>
                <a:latin typeface="Arial"/>
                <a:ea typeface="Arial"/>
                <a:cs typeface="Arial"/>
                <a:sym typeface="Arial"/>
              </a:rPr>
              <a:t>Aqua</a:t>
            </a:r>
            <a:r>
              <a:rPr lang="en-US"/>
              <a:t> UI plus </a:t>
            </a:r>
            <a:r>
              <a:rPr b="1" lang="en-US">
                <a:solidFill>
                  <a:srgbClr val="006699"/>
                </a:solidFill>
                <a:latin typeface="Arial"/>
                <a:ea typeface="Arial"/>
                <a:cs typeface="Arial"/>
                <a:sym typeface="Arial"/>
              </a:rPr>
              <a:t>Cocoa</a:t>
            </a:r>
            <a:r>
              <a:rPr lang="en-US"/>
              <a:t> programming environment</a:t>
            </a:r>
            <a:endParaRPr/>
          </a:p>
          <a:p>
            <a:pPr indent="-285750" lvl="1" marL="742950" rtl="0" algn="l">
              <a:spcBef>
                <a:spcPts val="630"/>
              </a:spcBef>
              <a:spcAft>
                <a:spcPts val="0"/>
              </a:spcAft>
              <a:buSzPts val="1980"/>
              <a:buChar char="•"/>
            </a:pPr>
            <a:r>
              <a:rPr lang="en-US"/>
              <a:t>Below is kernel consisting of Mach microkernel and BSD Unix parts, plus I/O kit and dynamically loadable modules (called </a:t>
            </a:r>
            <a:r>
              <a:rPr b="1" lang="en-US">
                <a:solidFill>
                  <a:srgbClr val="006699"/>
                </a:solidFill>
                <a:latin typeface="Arial"/>
                <a:ea typeface="Arial"/>
                <a:cs typeface="Arial"/>
                <a:sym typeface="Arial"/>
              </a:rPr>
              <a:t>kernel</a:t>
            </a:r>
            <a:r>
              <a:rPr b="1" lang="en-US">
                <a:solidFill>
                  <a:srgbClr val="3366FF"/>
                </a:solidFill>
              </a:rPr>
              <a:t> </a:t>
            </a:r>
            <a:r>
              <a:rPr b="1" lang="en-US">
                <a:solidFill>
                  <a:srgbClr val="006699"/>
                </a:solidFill>
                <a:latin typeface="Arial"/>
                <a:ea typeface="Arial"/>
                <a:cs typeface="Arial"/>
                <a:sym typeface="Arial"/>
              </a:rPr>
              <a:t>extensions</a:t>
            </a:r>
            <a:r>
              <a:rPr lang="en-US"/>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macOS and iOS Structure</a:t>
            </a:r>
            <a:endParaRPr/>
          </a:p>
        </p:txBody>
      </p:sp>
      <p:pic>
        <p:nvPicPr>
          <p:cNvPr id="393" name="Google Shape;393;p47"/>
          <p:cNvPicPr preferRelativeResize="0"/>
          <p:nvPr>
            <p:ph idx="1" type="body"/>
          </p:nvPr>
        </p:nvPicPr>
        <p:blipFill rotWithShape="1">
          <a:blip r:embed="rId3">
            <a:alphaModFix/>
          </a:blip>
          <a:srcRect b="0" l="0" r="0" t="0"/>
          <a:stretch/>
        </p:blipFill>
        <p:spPr>
          <a:xfrm>
            <a:off x="2474913" y="1755775"/>
            <a:ext cx="4498975" cy="3705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457200" y="225425"/>
            <a:ext cx="80772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Darwin</a:t>
            </a:r>
            <a:endParaRPr/>
          </a:p>
        </p:txBody>
      </p:sp>
      <p:pic>
        <p:nvPicPr>
          <p:cNvPr id="399" name="Google Shape;399;p48"/>
          <p:cNvPicPr preferRelativeResize="0"/>
          <p:nvPr>
            <p:ph idx="1" type="body"/>
          </p:nvPr>
        </p:nvPicPr>
        <p:blipFill rotWithShape="1">
          <a:blip r:embed="rId3">
            <a:alphaModFix/>
          </a:blip>
          <a:srcRect b="0" l="0" r="0" t="0"/>
          <a:stretch/>
        </p:blipFill>
        <p:spPr>
          <a:xfrm>
            <a:off x="3441700" y="1393095"/>
            <a:ext cx="2959100" cy="3086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457200" y="212725"/>
            <a:ext cx="80708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iOS</a:t>
            </a:r>
            <a:endParaRPr/>
          </a:p>
        </p:txBody>
      </p:sp>
      <p:sp>
        <p:nvSpPr>
          <p:cNvPr id="406" name="Google Shape;406;p49"/>
          <p:cNvSpPr txBox="1"/>
          <p:nvPr>
            <p:ph idx="1" type="body"/>
          </p:nvPr>
        </p:nvSpPr>
        <p:spPr>
          <a:xfrm>
            <a:off x="806450" y="1233488"/>
            <a:ext cx="54848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Apple mobile OS for </a:t>
            </a:r>
            <a:r>
              <a:rPr b="1" i="1" lang="en-US"/>
              <a:t>iPhone</a:t>
            </a:r>
            <a:r>
              <a:rPr lang="en-US"/>
              <a:t>, </a:t>
            </a:r>
            <a:r>
              <a:rPr b="1" i="1" lang="en-US"/>
              <a:t>iPad</a:t>
            </a:r>
            <a:endParaRPr/>
          </a:p>
          <a:p>
            <a:pPr indent="-285750" lvl="1" marL="742950" rtl="0" algn="l">
              <a:spcBef>
                <a:spcPts val="630"/>
              </a:spcBef>
              <a:spcAft>
                <a:spcPts val="0"/>
              </a:spcAft>
              <a:buSzPts val="1980"/>
              <a:buChar char="•"/>
            </a:pPr>
            <a:r>
              <a:rPr lang="en-US"/>
              <a:t>Structured on Mac OS X, added functionality</a:t>
            </a:r>
            <a:endParaRPr/>
          </a:p>
          <a:p>
            <a:pPr indent="-285750" lvl="1" marL="742950" rtl="0" algn="l">
              <a:spcBef>
                <a:spcPts val="630"/>
              </a:spcBef>
              <a:spcAft>
                <a:spcPts val="0"/>
              </a:spcAft>
              <a:buSzPts val="1980"/>
              <a:buChar char="•"/>
            </a:pPr>
            <a:r>
              <a:rPr lang="en-US"/>
              <a:t>Does not run OS X applications natively</a:t>
            </a:r>
            <a:endParaRPr/>
          </a:p>
          <a:p>
            <a:pPr indent="-228600" lvl="2" marL="1085850" rtl="0" algn="l">
              <a:spcBef>
                <a:spcPts val="630"/>
              </a:spcBef>
              <a:spcAft>
                <a:spcPts val="0"/>
              </a:spcAft>
              <a:buSzPts val="1350"/>
              <a:buChar char="4"/>
            </a:pPr>
            <a:r>
              <a:rPr lang="en-US"/>
              <a:t>Also runs on different CPU architecture (ARM vs. Intel)</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Cocoa</a:t>
            </a:r>
            <a:r>
              <a:rPr b="1" lang="en-US">
                <a:solidFill>
                  <a:srgbClr val="3366FF"/>
                </a:solidFill>
              </a:rPr>
              <a:t> </a:t>
            </a:r>
            <a:r>
              <a:rPr b="1" lang="en-US">
                <a:solidFill>
                  <a:srgbClr val="006699"/>
                </a:solidFill>
                <a:latin typeface="Arial"/>
                <a:ea typeface="Arial"/>
                <a:cs typeface="Arial"/>
                <a:sym typeface="Arial"/>
              </a:rPr>
              <a:t>Touch</a:t>
            </a:r>
            <a:r>
              <a:rPr b="1" lang="en-US">
                <a:solidFill>
                  <a:srgbClr val="3366FF"/>
                </a:solidFill>
              </a:rPr>
              <a:t> </a:t>
            </a:r>
            <a:r>
              <a:rPr lang="en-US"/>
              <a:t>Objective-C API for developing apps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Media</a:t>
            </a:r>
            <a:r>
              <a:rPr b="1" lang="en-US">
                <a:solidFill>
                  <a:srgbClr val="3366FF"/>
                </a:solidFill>
              </a:rPr>
              <a:t> </a:t>
            </a:r>
            <a:r>
              <a:rPr b="1" lang="en-US">
                <a:solidFill>
                  <a:srgbClr val="006699"/>
                </a:solidFill>
                <a:latin typeface="Arial"/>
                <a:ea typeface="Arial"/>
                <a:cs typeface="Arial"/>
                <a:sym typeface="Arial"/>
              </a:rPr>
              <a:t>services</a:t>
            </a:r>
            <a:r>
              <a:rPr b="1" lang="en-US">
                <a:solidFill>
                  <a:srgbClr val="3366FF"/>
                </a:solidFill>
              </a:rPr>
              <a:t> </a:t>
            </a:r>
            <a:r>
              <a:rPr lang="en-US"/>
              <a:t>layer for graphics, audio, video</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Core</a:t>
            </a:r>
            <a:r>
              <a:rPr b="1" lang="en-US">
                <a:solidFill>
                  <a:srgbClr val="3366FF"/>
                </a:solidFill>
              </a:rPr>
              <a:t> </a:t>
            </a:r>
            <a:r>
              <a:rPr b="1" lang="en-US">
                <a:solidFill>
                  <a:srgbClr val="006699"/>
                </a:solidFill>
                <a:latin typeface="Arial"/>
                <a:ea typeface="Arial"/>
                <a:cs typeface="Arial"/>
                <a:sym typeface="Arial"/>
              </a:rPr>
              <a:t>services</a:t>
            </a:r>
            <a:r>
              <a:rPr b="1" lang="en-US">
                <a:solidFill>
                  <a:srgbClr val="3366FF"/>
                </a:solidFill>
              </a:rPr>
              <a:t> </a:t>
            </a:r>
            <a:r>
              <a:rPr lang="en-US"/>
              <a:t>provides cloud computing, databases</a:t>
            </a:r>
            <a:endParaRPr/>
          </a:p>
          <a:p>
            <a:pPr indent="-285750" lvl="1" marL="742950" rtl="0" algn="l">
              <a:spcBef>
                <a:spcPts val="630"/>
              </a:spcBef>
              <a:spcAft>
                <a:spcPts val="0"/>
              </a:spcAft>
              <a:buSzPts val="1980"/>
              <a:buChar char="•"/>
            </a:pPr>
            <a:r>
              <a:rPr lang="en-US"/>
              <a:t>Core operating system, based on Mac OS X kernel</a:t>
            </a:r>
            <a:endParaRPr/>
          </a:p>
        </p:txBody>
      </p:sp>
      <p:pic>
        <p:nvPicPr>
          <p:cNvPr descr="2_17.pdf" id="407" name="Google Shape;407;p49"/>
          <p:cNvPicPr preferRelativeResize="0"/>
          <p:nvPr/>
        </p:nvPicPr>
        <p:blipFill rotWithShape="1">
          <a:blip r:embed="rId3">
            <a:alphaModFix/>
          </a:blip>
          <a:srcRect b="0" l="0" r="0" t="0"/>
          <a:stretch/>
        </p:blipFill>
        <p:spPr>
          <a:xfrm>
            <a:off x="6691313" y="2430463"/>
            <a:ext cx="1952625" cy="2043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a:off x="946150" y="220663"/>
            <a:ext cx="78692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 (Cont.)</a:t>
            </a:r>
            <a:endParaRPr/>
          </a:p>
        </p:txBody>
      </p:sp>
      <p:sp>
        <p:nvSpPr>
          <p:cNvPr id="97" name="Google Shape;97;p5"/>
          <p:cNvSpPr txBox="1"/>
          <p:nvPr>
            <p:ph idx="1" type="body"/>
          </p:nvPr>
        </p:nvSpPr>
        <p:spPr>
          <a:xfrm>
            <a:off x="849313" y="1138238"/>
            <a:ext cx="7678737" cy="5418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One set of operating-system services provides functions that are helpful to the user (Cont.):</a:t>
            </a:r>
            <a:endParaRPr b="1"/>
          </a:p>
          <a:p>
            <a:pPr indent="-285750" lvl="1" marL="742950" rtl="0" algn="l">
              <a:spcBef>
                <a:spcPts val="630"/>
              </a:spcBef>
              <a:spcAft>
                <a:spcPts val="0"/>
              </a:spcAft>
              <a:buSzPts val="1980"/>
              <a:buChar char="•"/>
            </a:pPr>
            <a:r>
              <a:rPr b="1" lang="en-US"/>
              <a:t>Communications</a:t>
            </a:r>
            <a:r>
              <a:rPr lang="en-US"/>
              <a:t> – Processes may exchange information, on the same computer or between computers over a network</a:t>
            </a:r>
            <a:endParaRPr/>
          </a:p>
          <a:p>
            <a:pPr indent="-228600" lvl="2" marL="1085850" rtl="0" algn="l">
              <a:spcBef>
                <a:spcPts val="630"/>
              </a:spcBef>
              <a:spcAft>
                <a:spcPts val="0"/>
              </a:spcAft>
              <a:buSzPts val="1350"/>
              <a:buChar char="4"/>
            </a:pPr>
            <a:r>
              <a:rPr lang="en-US"/>
              <a:t>Communications may be via shared memory or through message passing (packets moved by the OS)</a:t>
            </a:r>
            <a:endParaRPr/>
          </a:p>
          <a:p>
            <a:pPr indent="-285750" lvl="1" marL="742950" rtl="0" algn="l">
              <a:spcBef>
                <a:spcPts val="630"/>
              </a:spcBef>
              <a:spcAft>
                <a:spcPts val="0"/>
              </a:spcAft>
              <a:buSzPts val="1980"/>
              <a:buChar char="•"/>
            </a:pPr>
            <a:r>
              <a:rPr b="1" lang="en-US"/>
              <a:t>Error detection </a:t>
            </a:r>
            <a:r>
              <a:rPr lang="en-US"/>
              <a:t>– OS needs to be constantly aware of possible errors</a:t>
            </a:r>
            <a:endParaRPr/>
          </a:p>
          <a:p>
            <a:pPr indent="-228600" lvl="2" marL="1085850" rtl="0" algn="l">
              <a:spcBef>
                <a:spcPts val="630"/>
              </a:spcBef>
              <a:spcAft>
                <a:spcPts val="0"/>
              </a:spcAft>
              <a:buSzPts val="1350"/>
              <a:buChar char="4"/>
            </a:pPr>
            <a:r>
              <a:rPr lang="en-US"/>
              <a:t>May occur in the CPU and memory hardware, in I/O devices, in user program</a:t>
            </a:r>
            <a:endParaRPr/>
          </a:p>
          <a:p>
            <a:pPr indent="-228600" lvl="2" marL="1085850" rtl="0" algn="l">
              <a:spcBef>
                <a:spcPts val="630"/>
              </a:spcBef>
              <a:spcAft>
                <a:spcPts val="0"/>
              </a:spcAft>
              <a:buSzPts val="1350"/>
              <a:buChar char="4"/>
            </a:pPr>
            <a:r>
              <a:rPr lang="en-US"/>
              <a:t>For each type of error, OS should take the appropriate action to ensure correct and consistent computing</a:t>
            </a:r>
            <a:endParaRPr/>
          </a:p>
          <a:p>
            <a:pPr indent="-228600" lvl="2" marL="1085850" rtl="0" algn="l">
              <a:spcBef>
                <a:spcPts val="630"/>
              </a:spcBef>
              <a:spcAft>
                <a:spcPts val="0"/>
              </a:spcAft>
              <a:buSzPts val="1350"/>
              <a:buChar char="4"/>
            </a:pPr>
            <a:r>
              <a:rPr lang="en-US"/>
              <a:t>Debugging facilities can greatly enhance the user’s and programmer’s abilities to efficiently use the system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457200" y="217488"/>
            <a:ext cx="80518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Android</a:t>
            </a:r>
            <a:endParaRPr/>
          </a:p>
        </p:txBody>
      </p:sp>
      <p:sp>
        <p:nvSpPr>
          <p:cNvPr id="414" name="Google Shape;414;p50"/>
          <p:cNvSpPr txBox="1"/>
          <p:nvPr>
            <p:ph idx="1" type="body"/>
          </p:nvPr>
        </p:nvSpPr>
        <p:spPr>
          <a:xfrm>
            <a:off x="838200" y="1110575"/>
            <a:ext cx="7166429" cy="44121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Developed by Open Handset Alliance (mostly Google)</a:t>
            </a:r>
            <a:endParaRPr/>
          </a:p>
          <a:p>
            <a:pPr indent="-285750" lvl="1" marL="742950" rtl="0" algn="l">
              <a:spcBef>
                <a:spcPts val="630"/>
              </a:spcBef>
              <a:spcAft>
                <a:spcPts val="0"/>
              </a:spcAft>
              <a:buSzPts val="1980"/>
              <a:buChar char="•"/>
            </a:pPr>
            <a:r>
              <a:rPr lang="en-US"/>
              <a:t>Open Source</a:t>
            </a:r>
            <a:endParaRPr/>
          </a:p>
          <a:p>
            <a:pPr indent="-342900" lvl="0" marL="342900" rtl="0" algn="l">
              <a:spcBef>
                <a:spcPts val="630"/>
              </a:spcBef>
              <a:spcAft>
                <a:spcPts val="0"/>
              </a:spcAft>
              <a:buSzPts val="1980"/>
              <a:buChar char="▪"/>
            </a:pPr>
            <a:r>
              <a:rPr lang="en-US"/>
              <a:t>Similar stack to iOS</a:t>
            </a:r>
            <a:endParaRPr/>
          </a:p>
          <a:p>
            <a:pPr indent="-342900" lvl="0" marL="342900" rtl="0" algn="l">
              <a:spcBef>
                <a:spcPts val="630"/>
              </a:spcBef>
              <a:spcAft>
                <a:spcPts val="0"/>
              </a:spcAft>
              <a:buSzPts val="1980"/>
              <a:buChar char="▪"/>
            </a:pPr>
            <a:r>
              <a:rPr lang="en-US"/>
              <a:t>Based on Linux kernel but modified</a:t>
            </a:r>
            <a:endParaRPr/>
          </a:p>
          <a:p>
            <a:pPr indent="-285750" lvl="1" marL="742950" rtl="0" algn="l">
              <a:spcBef>
                <a:spcPts val="630"/>
              </a:spcBef>
              <a:spcAft>
                <a:spcPts val="0"/>
              </a:spcAft>
              <a:buSzPts val="1980"/>
              <a:buChar char="•"/>
            </a:pPr>
            <a:r>
              <a:rPr lang="en-US"/>
              <a:t>Provides process, memory, device-driver management</a:t>
            </a:r>
            <a:endParaRPr/>
          </a:p>
          <a:p>
            <a:pPr indent="-285750" lvl="1" marL="742950" rtl="0" algn="l">
              <a:spcBef>
                <a:spcPts val="630"/>
              </a:spcBef>
              <a:spcAft>
                <a:spcPts val="0"/>
              </a:spcAft>
              <a:buSzPts val="1980"/>
              <a:buChar char="•"/>
            </a:pPr>
            <a:r>
              <a:rPr lang="en-US"/>
              <a:t>Adds power management </a:t>
            </a:r>
            <a:endParaRPr/>
          </a:p>
          <a:p>
            <a:pPr indent="-342900" lvl="0" marL="342900" rtl="0" algn="l">
              <a:spcBef>
                <a:spcPts val="630"/>
              </a:spcBef>
              <a:spcAft>
                <a:spcPts val="0"/>
              </a:spcAft>
              <a:buSzPts val="1980"/>
              <a:buChar char="▪"/>
            </a:pPr>
            <a:r>
              <a:rPr lang="en-US"/>
              <a:t>Runtime environment includes core set of libraries and Dalvik virtual machine</a:t>
            </a:r>
            <a:endParaRPr/>
          </a:p>
          <a:p>
            <a:pPr indent="-285750" lvl="1" marL="742950" rtl="0" algn="l">
              <a:spcBef>
                <a:spcPts val="630"/>
              </a:spcBef>
              <a:spcAft>
                <a:spcPts val="0"/>
              </a:spcAft>
              <a:buSzPts val="1980"/>
              <a:buChar char="•"/>
            </a:pPr>
            <a:r>
              <a:rPr lang="en-US"/>
              <a:t>Apps developed in Java plus Android API</a:t>
            </a:r>
            <a:endParaRPr/>
          </a:p>
          <a:p>
            <a:pPr indent="-228600" lvl="2" marL="1085850" rtl="0" algn="l">
              <a:spcBef>
                <a:spcPts val="630"/>
              </a:spcBef>
              <a:spcAft>
                <a:spcPts val="0"/>
              </a:spcAft>
              <a:buSzPts val="1350"/>
              <a:buChar char="4"/>
            </a:pPr>
            <a:r>
              <a:rPr lang="en-US"/>
              <a:t>Java class files compiled to Java bytecode then translated to executable thnn runs in Dalvik VM</a:t>
            </a:r>
            <a:endParaRPr/>
          </a:p>
          <a:p>
            <a:pPr indent="-342900" lvl="0" marL="342900" rtl="0" algn="l">
              <a:spcBef>
                <a:spcPts val="630"/>
              </a:spcBef>
              <a:spcAft>
                <a:spcPts val="0"/>
              </a:spcAft>
              <a:buSzPts val="1980"/>
              <a:buChar char="▪"/>
            </a:pPr>
            <a:r>
              <a:rPr lang="en-US"/>
              <a:t>Libraries include frameworks for web browser (webkit), database (SQLite), multimedia, smaller libc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457200" y="214313"/>
            <a:ext cx="82296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Android Architecture</a:t>
            </a:r>
            <a:endParaRPr/>
          </a:p>
        </p:txBody>
      </p:sp>
      <p:pic>
        <p:nvPicPr>
          <p:cNvPr id="421" name="Google Shape;421;p51"/>
          <p:cNvPicPr preferRelativeResize="0"/>
          <p:nvPr/>
        </p:nvPicPr>
        <p:blipFill rotWithShape="1">
          <a:blip r:embed="rId3">
            <a:alphaModFix/>
          </a:blip>
          <a:srcRect b="0" l="0" r="0" t="0"/>
          <a:stretch/>
        </p:blipFill>
        <p:spPr>
          <a:xfrm>
            <a:off x="2962275" y="1135063"/>
            <a:ext cx="3219450" cy="50053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1032779" y="134259"/>
            <a:ext cx="822960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sz="2800"/>
              <a:t>Building and Booting an Operating System</a:t>
            </a:r>
            <a:endParaRPr/>
          </a:p>
        </p:txBody>
      </p:sp>
      <p:sp>
        <p:nvSpPr>
          <p:cNvPr id="428" name="Google Shape;428;p52"/>
          <p:cNvSpPr txBox="1"/>
          <p:nvPr>
            <p:ph idx="1" type="body"/>
          </p:nvPr>
        </p:nvSpPr>
        <p:spPr>
          <a:xfrm>
            <a:off x="885825" y="1154113"/>
            <a:ext cx="7596188"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Operating systems generally designed to run on a class of systems with variety of peripherals</a:t>
            </a:r>
            <a:endParaRPr/>
          </a:p>
          <a:p>
            <a:pPr indent="-342900" lvl="0" marL="342900" rtl="0" algn="l">
              <a:spcBef>
                <a:spcPts val="630"/>
              </a:spcBef>
              <a:spcAft>
                <a:spcPts val="0"/>
              </a:spcAft>
              <a:buSzPts val="1980"/>
              <a:buChar char="▪"/>
            </a:pPr>
            <a:r>
              <a:rPr lang="en-US"/>
              <a:t>Commonly, operating system already installed on purchased computer</a:t>
            </a:r>
            <a:endParaRPr/>
          </a:p>
          <a:p>
            <a:pPr indent="-285750" lvl="1" marL="742950" rtl="0" algn="l">
              <a:spcBef>
                <a:spcPts val="630"/>
              </a:spcBef>
              <a:spcAft>
                <a:spcPts val="0"/>
              </a:spcAft>
              <a:buSzPts val="1980"/>
              <a:buChar char="•"/>
            </a:pPr>
            <a:r>
              <a:rPr lang="en-US"/>
              <a:t>But can build and install some other operating systems</a:t>
            </a:r>
            <a:endParaRPr/>
          </a:p>
          <a:p>
            <a:pPr indent="-285750" lvl="1" marL="742950" rtl="0" algn="l">
              <a:spcBef>
                <a:spcPts val="630"/>
              </a:spcBef>
              <a:spcAft>
                <a:spcPts val="0"/>
              </a:spcAft>
              <a:buSzPts val="1980"/>
              <a:buChar char="•"/>
            </a:pPr>
            <a:r>
              <a:rPr lang="en-US"/>
              <a:t>If generating an operating system from scratch</a:t>
            </a:r>
            <a:endParaRPr/>
          </a:p>
          <a:p>
            <a:pPr indent="-228600" lvl="2" marL="1085850" rtl="0" algn="l">
              <a:spcBef>
                <a:spcPts val="630"/>
              </a:spcBef>
              <a:spcAft>
                <a:spcPts val="0"/>
              </a:spcAft>
              <a:buSzPts val="1350"/>
              <a:buChar char="4"/>
            </a:pPr>
            <a:r>
              <a:rPr lang="en-US"/>
              <a:t>Write the operating system source code</a:t>
            </a:r>
            <a:endParaRPr/>
          </a:p>
          <a:p>
            <a:pPr indent="-228600" lvl="2" marL="1085850" rtl="0" algn="l">
              <a:spcBef>
                <a:spcPts val="630"/>
              </a:spcBef>
              <a:spcAft>
                <a:spcPts val="0"/>
              </a:spcAft>
              <a:buSzPts val="1350"/>
              <a:buChar char="4"/>
            </a:pPr>
            <a:r>
              <a:rPr lang="en-US"/>
              <a:t>Configure the operating system for the system on which it will run</a:t>
            </a:r>
            <a:endParaRPr/>
          </a:p>
          <a:p>
            <a:pPr indent="-228600" lvl="2" marL="1085850" rtl="0" algn="l">
              <a:spcBef>
                <a:spcPts val="630"/>
              </a:spcBef>
              <a:spcAft>
                <a:spcPts val="0"/>
              </a:spcAft>
              <a:buSzPts val="1350"/>
              <a:buChar char="4"/>
            </a:pPr>
            <a:r>
              <a:rPr lang="en-US"/>
              <a:t>Compile the operating system</a:t>
            </a:r>
            <a:endParaRPr/>
          </a:p>
          <a:p>
            <a:pPr indent="-228600" lvl="2" marL="1085850" rtl="0" algn="l">
              <a:spcBef>
                <a:spcPts val="630"/>
              </a:spcBef>
              <a:spcAft>
                <a:spcPts val="0"/>
              </a:spcAft>
              <a:buSzPts val="1350"/>
              <a:buChar char="4"/>
            </a:pPr>
            <a:r>
              <a:rPr lang="en-US"/>
              <a:t>Install the operating system</a:t>
            </a:r>
            <a:endParaRPr/>
          </a:p>
          <a:p>
            <a:pPr indent="-228600" lvl="2" marL="1085850" rtl="0" algn="l">
              <a:spcBef>
                <a:spcPts val="630"/>
              </a:spcBef>
              <a:spcAft>
                <a:spcPts val="0"/>
              </a:spcAft>
              <a:buSzPts val="1350"/>
              <a:buChar char="4"/>
            </a:pPr>
            <a:r>
              <a:rPr lang="en-US"/>
              <a:t>Boot the computer and its new operating system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885825" y="138341"/>
            <a:ext cx="7648575"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Building and Booting Linux</a:t>
            </a:r>
            <a:endParaRPr/>
          </a:p>
        </p:txBody>
      </p:sp>
      <p:sp>
        <p:nvSpPr>
          <p:cNvPr id="434" name="Google Shape;434;p53"/>
          <p:cNvSpPr txBox="1"/>
          <p:nvPr>
            <p:ph idx="1" type="body"/>
          </p:nvPr>
        </p:nvSpPr>
        <p:spPr>
          <a:xfrm>
            <a:off x="885825" y="1233488"/>
            <a:ext cx="7648575"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Download Linux source code (</a:t>
            </a:r>
            <a:r>
              <a:rPr lang="en-US">
                <a:solidFill>
                  <a:srgbClr val="996600"/>
                </a:solidFill>
              </a:rPr>
              <a:t>http://www.kernel.org</a:t>
            </a:r>
            <a:r>
              <a:rPr lang="en-US"/>
              <a:t>)</a:t>
            </a:r>
            <a:endParaRPr/>
          </a:p>
          <a:p>
            <a:pPr indent="-342900" lvl="0" marL="342900" rtl="0" algn="l">
              <a:spcBef>
                <a:spcPts val="700"/>
              </a:spcBef>
              <a:spcAft>
                <a:spcPts val="0"/>
              </a:spcAft>
              <a:buSzPts val="1980"/>
              <a:buChar char="▪"/>
            </a:pPr>
            <a:r>
              <a:rPr lang="en-US"/>
              <a:t>Configure kernel via “</a:t>
            </a:r>
            <a:r>
              <a:rPr lang="en-US" sz="2000">
                <a:latin typeface="Courier New"/>
                <a:ea typeface="Courier New"/>
                <a:cs typeface="Courier New"/>
                <a:sym typeface="Courier New"/>
              </a:rPr>
              <a:t>make menuconfig</a:t>
            </a:r>
            <a:r>
              <a:rPr lang="en-US"/>
              <a:t>”</a:t>
            </a:r>
            <a:endParaRPr/>
          </a:p>
          <a:p>
            <a:pPr indent="-342900" lvl="0" marL="342900" rtl="0" algn="l">
              <a:spcBef>
                <a:spcPts val="630"/>
              </a:spcBef>
              <a:spcAft>
                <a:spcPts val="0"/>
              </a:spcAft>
              <a:buSzPts val="1980"/>
              <a:buChar char="▪"/>
            </a:pPr>
            <a:r>
              <a:rPr lang="en-US"/>
              <a:t>Compile the kernel using “</a:t>
            </a:r>
            <a:r>
              <a:rPr lang="en-US">
                <a:latin typeface="Courier New"/>
                <a:ea typeface="Courier New"/>
                <a:cs typeface="Courier New"/>
                <a:sym typeface="Courier New"/>
              </a:rPr>
              <a:t>make</a:t>
            </a:r>
            <a:r>
              <a:rPr lang="en-US"/>
              <a:t>”</a:t>
            </a:r>
            <a:endParaRPr/>
          </a:p>
          <a:p>
            <a:pPr indent="-285750" lvl="1" marL="742950" rtl="0" algn="l">
              <a:spcBef>
                <a:spcPts val="630"/>
              </a:spcBef>
              <a:spcAft>
                <a:spcPts val="0"/>
              </a:spcAft>
              <a:buSzPts val="1980"/>
              <a:buChar char="•"/>
            </a:pPr>
            <a:r>
              <a:rPr lang="en-US"/>
              <a:t>Produces </a:t>
            </a:r>
            <a:r>
              <a:rPr lang="en-US">
                <a:latin typeface="Courier New"/>
                <a:ea typeface="Courier New"/>
                <a:cs typeface="Courier New"/>
                <a:sym typeface="Courier New"/>
              </a:rPr>
              <a:t>vmlinuz</a:t>
            </a:r>
            <a:r>
              <a:rPr lang="en-US"/>
              <a:t>, the kernel image</a:t>
            </a:r>
            <a:endParaRPr/>
          </a:p>
          <a:p>
            <a:pPr indent="-285750" lvl="1" marL="742950" rtl="0" algn="l">
              <a:spcBef>
                <a:spcPts val="630"/>
              </a:spcBef>
              <a:spcAft>
                <a:spcPts val="0"/>
              </a:spcAft>
              <a:buSzPts val="1980"/>
              <a:buChar char="•"/>
            </a:pPr>
            <a:r>
              <a:rPr lang="en-US"/>
              <a:t>Compile kernel modules via “</a:t>
            </a:r>
            <a:r>
              <a:rPr lang="en-US">
                <a:latin typeface="Courier New"/>
                <a:ea typeface="Courier New"/>
                <a:cs typeface="Courier New"/>
                <a:sym typeface="Courier New"/>
              </a:rPr>
              <a:t>make modules</a:t>
            </a:r>
            <a:r>
              <a:rPr lang="en-US"/>
              <a:t>”</a:t>
            </a:r>
            <a:endParaRPr/>
          </a:p>
          <a:p>
            <a:pPr indent="-285750" lvl="1" marL="742950" rtl="0" algn="l">
              <a:spcBef>
                <a:spcPts val="630"/>
              </a:spcBef>
              <a:spcAft>
                <a:spcPts val="0"/>
              </a:spcAft>
              <a:buSzPts val="1980"/>
              <a:buChar char="•"/>
            </a:pPr>
            <a:r>
              <a:rPr lang="en-US"/>
              <a:t>Install kernel modules into </a:t>
            </a:r>
            <a:r>
              <a:rPr lang="en-US">
                <a:latin typeface="Courier New"/>
                <a:ea typeface="Courier New"/>
                <a:cs typeface="Courier New"/>
                <a:sym typeface="Courier New"/>
              </a:rPr>
              <a:t>vmlinuz</a:t>
            </a:r>
            <a:r>
              <a:rPr lang="en-US"/>
              <a:t> via “</a:t>
            </a:r>
            <a:r>
              <a:rPr lang="en-US">
                <a:latin typeface="Courier New"/>
                <a:ea typeface="Courier New"/>
                <a:cs typeface="Courier New"/>
                <a:sym typeface="Courier New"/>
              </a:rPr>
              <a:t>make modules_install</a:t>
            </a:r>
            <a:r>
              <a:rPr lang="en-US"/>
              <a:t>”</a:t>
            </a:r>
            <a:endParaRPr/>
          </a:p>
          <a:p>
            <a:pPr indent="-285750" lvl="1" marL="742950" rtl="0" algn="l">
              <a:spcBef>
                <a:spcPts val="630"/>
              </a:spcBef>
              <a:spcAft>
                <a:spcPts val="0"/>
              </a:spcAft>
              <a:buSzPts val="1980"/>
              <a:buChar char="•"/>
            </a:pPr>
            <a:r>
              <a:rPr lang="en-US"/>
              <a:t>Install new kernel on the system via “</a:t>
            </a:r>
            <a:r>
              <a:rPr lang="en-US">
                <a:latin typeface="Courier New"/>
                <a:ea typeface="Courier New"/>
                <a:cs typeface="Courier New"/>
                <a:sym typeface="Courier New"/>
              </a:rPr>
              <a:t>make install</a:t>
            </a:r>
            <a:r>
              <a:rPr lang="en-US"/>
              <a:t>”</a:t>
            </a:r>
            <a:endParaRPr/>
          </a:p>
          <a:p>
            <a:pPr indent="-217170" lvl="0" marL="342900" rtl="0" algn="l">
              <a:spcBef>
                <a:spcPts val="630"/>
              </a:spcBef>
              <a:spcAft>
                <a:spcPts val="0"/>
              </a:spcAft>
              <a:buSzPts val="198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765175" y="142650"/>
            <a:ext cx="78200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System Boot</a:t>
            </a:r>
            <a:endParaRPr/>
          </a:p>
        </p:txBody>
      </p:sp>
      <p:sp>
        <p:nvSpPr>
          <p:cNvPr id="441" name="Google Shape;441;p54"/>
          <p:cNvSpPr txBox="1"/>
          <p:nvPr>
            <p:ph idx="1" type="body"/>
          </p:nvPr>
        </p:nvSpPr>
        <p:spPr>
          <a:xfrm>
            <a:off x="765175" y="1038001"/>
            <a:ext cx="7580539" cy="474594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When power initialized on system, execution starts at a fixed memory location</a:t>
            </a:r>
            <a:endParaRPr/>
          </a:p>
          <a:p>
            <a:pPr indent="-342900" lvl="0" marL="342900" rtl="0" algn="l">
              <a:spcBef>
                <a:spcPts val="630"/>
              </a:spcBef>
              <a:spcAft>
                <a:spcPts val="0"/>
              </a:spcAft>
              <a:buSzPts val="1980"/>
              <a:buChar char="▪"/>
            </a:pPr>
            <a:r>
              <a:rPr lang="en-US"/>
              <a:t>Operating system must be made available to hardware so hardware can start it</a:t>
            </a:r>
            <a:endParaRPr/>
          </a:p>
          <a:p>
            <a:pPr indent="-285750" lvl="1" marL="742950" rtl="0" algn="l">
              <a:spcBef>
                <a:spcPts val="630"/>
              </a:spcBef>
              <a:spcAft>
                <a:spcPts val="0"/>
              </a:spcAft>
              <a:buSzPts val="1980"/>
              <a:buChar char="•"/>
            </a:pPr>
            <a:r>
              <a:rPr lang="en-US"/>
              <a:t>Small piece of code – </a:t>
            </a:r>
            <a:r>
              <a:rPr b="1" lang="en-US">
                <a:solidFill>
                  <a:srgbClr val="006699"/>
                </a:solidFill>
                <a:latin typeface="Arial"/>
                <a:ea typeface="Arial"/>
                <a:cs typeface="Arial"/>
                <a:sym typeface="Arial"/>
              </a:rPr>
              <a:t>bootstrap</a:t>
            </a:r>
            <a:r>
              <a:rPr b="1" lang="en-US">
                <a:solidFill>
                  <a:srgbClr val="3366FF"/>
                </a:solidFill>
              </a:rPr>
              <a:t> </a:t>
            </a:r>
            <a:r>
              <a:rPr b="1" lang="en-US">
                <a:solidFill>
                  <a:srgbClr val="006699"/>
                </a:solidFill>
                <a:latin typeface="Arial"/>
                <a:ea typeface="Arial"/>
                <a:cs typeface="Arial"/>
                <a:sym typeface="Arial"/>
              </a:rPr>
              <a:t>loader</a:t>
            </a:r>
            <a:r>
              <a:rPr lang="en-US"/>
              <a:t>, </a:t>
            </a:r>
            <a:r>
              <a:rPr b="1" lang="en-US">
                <a:solidFill>
                  <a:srgbClr val="006699"/>
                </a:solidFill>
                <a:latin typeface="Arial"/>
                <a:ea typeface="Arial"/>
                <a:cs typeface="Arial"/>
                <a:sym typeface="Arial"/>
              </a:rPr>
              <a:t>BIOS</a:t>
            </a:r>
            <a:r>
              <a:rPr lang="en-US"/>
              <a:t>, stored in </a:t>
            </a:r>
            <a:r>
              <a:rPr b="1" lang="en-US">
                <a:solidFill>
                  <a:srgbClr val="006699"/>
                </a:solidFill>
                <a:latin typeface="Arial"/>
                <a:ea typeface="Arial"/>
                <a:cs typeface="Arial"/>
                <a:sym typeface="Arial"/>
              </a:rPr>
              <a:t>ROM</a:t>
            </a:r>
            <a:r>
              <a:rPr lang="en-US"/>
              <a:t> or </a:t>
            </a:r>
            <a:r>
              <a:rPr b="1" lang="en-US">
                <a:solidFill>
                  <a:srgbClr val="006699"/>
                </a:solidFill>
                <a:latin typeface="Arial"/>
                <a:ea typeface="Arial"/>
                <a:cs typeface="Arial"/>
                <a:sym typeface="Arial"/>
              </a:rPr>
              <a:t>EEPROM</a:t>
            </a:r>
            <a:r>
              <a:rPr lang="en-US"/>
              <a:t> locates the kernel, loads it into memory, and starts it</a:t>
            </a:r>
            <a:endParaRPr/>
          </a:p>
          <a:p>
            <a:pPr indent="-285750" lvl="1" marL="742950" rtl="0" algn="l">
              <a:spcBef>
                <a:spcPts val="630"/>
              </a:spcBef>
              <a:spcAft>
                <a:spcPts val="0"/>
              </a:spcAft>
              <a:buSzPts val="1980"/>
              <a:buChar char="•"/>
            </a:pPr>
            <a:r>
              <a:rPr lang="en-US"/>
              <a:t>Sometimes two-step process where </a:t>
            </a:r>
            <a:r>
              <a:rPr b="1" lang="en-US">
                <a:solidFill>
                  <a:srgbClr val="006699"/>
                </a:solidFill>
                <a:latin typeface="Arial"/>
                <a:ea typeface="Arial"/>
                <a:cs typeface="Arial"/>
                <a:sym typeface="Arial"/>
              </a:rPr>
              <a:t>boot</a:t>
            </a:r>
            <a:r>
              <a:rPr b="1" lang="en-US">
                <a:solidFill>
                  <a:srgbClr val="3366FF"/>
                </a:solidFill>
              </a:rPr>
              <a:t> </a:t>
            </a:r>
            <a:r>
              <a:rPr b="1" lang="en-US">
                <a:solidFill>
                  <a:srgbClr val="006699"/>
                </a:solidFill>
                <a:latin typeface="Arial"/>
                <a:ea typeface="Arial"/>
                <a:cs typeface="Arial"/>
                <a:sym typeface="Arial"/>
              </a:rPr>
              <a:t>block</a:t>
            </a:r>
            <a:r>
              <a:rPr b="1" lang="en-US">
                <a:solidFill>
                  <a:srgbClr val="3366FF"/>
                </a:solidFill>
              </a:rPr>
              <a:t> </a:t>
            </a:r>
            <a:r>
              <a:rPr lang="en-US"/>
              <a:t>at fixed location loaded by ROM code, which loads bootstrap loader from disk</a:t>
            </a:r>
            <a:endParaRPr/>
          </a:p>
          <a:p>
            <a:pPr indent="-285750" lvl="1" marL="742950" rtl="0" algn="l">
              <a:spcBef>
                <a:spcPts val="630"/>
              </a:spcBef>
              <a:spcAft>
                <a:spcPts val="0"/>
              </a:spcAft>
              <a:buSzPts val="1980"/>
              <a:buChar char="•"/>
            </a:pPr>
            <a:r>
              <a:rPr lang="en-US"/>
              <a:t>Modern systems replace BIOS with </a:t>
            </a:r>
            <a:r>
              <a:rPr b="1" lang="en-US">
                <a:solidFill>
                  <a:srgbClr val="006699"/>
                </a:solidFill>
                <a:latin typeface="Arial"/>
                <a:ea typeface="Arial"/>
                <a:cs typeface="Arial"/>
                <a:sym typeface="Arial"/>
              </a:rPr>
              <a:t>Unified</a:t>
            </a:r>
            <a:r>
              <a:rPr b="1" lang="en-US">
                <a:solidFill>
                  <a:srgbClr val="3366FF"/>
                </a:solidFill>
              </a:rPr>
              <a:t> </a:t>
            </a:r>
            <a:r>
              <a:rPr b="1" lang="en-US">
                <a:solidFill>
                  <a:srgbClr val="006699"/>
                </a:solidFill>
                <a:latin typeface="Arial"/>
                <a:ea typeface="Arial"/>
                <a:cs typeface="Arial"/>
                <a:sym typeface="Arial"/>
              </a:rPr>
              <a:t>Extensible</a:t>
            </a:r>
            <a:r>
              <a:rPr b="1" lang="en-US">
                <a:solidFill>
                  <a:srgbClr val="3366FF"/>
                </a:solidFill>
              </a:rPr>
              <a:t> </a:t>
            </a:r>
            <a:r>
              <a:rPr b="1" lang="en-US">
                <a:solidFill>
                  <a:srgbClr val="006699"/>
                </a:solidFill>
                <a:latin typeface="Arial"/>
                <a:ea typeface="Arial"/>
                <a:cs typeface="Arial"/>
                <a:sym typeface="Arial"/>
              </a:rPr>
              <a:t>Firmware</a:t>
            </a:r>
            <a:r>
              <a:rPr b="1" lang="en-US">
                <a:solidFill>
                  <a:srgbClr val="3366FF"/>
                </a:solidFill>
              </a:rPr>
              <a:t> </a:t>
            </a:r>
            <a:r>
              <a:rPr b="1" lang="en-US">
                <a:solidFill>
                  <a:srgbClr val="006699"/>
                </a:solidFill>
                <a:latin typeface="Arial"/>
                <a:ea typeface="Arial"/>
                <a:cs typeface="Arial"/>
                <a:sym typeface="Arial"/>
              </a:rPr>
              <a:t>Interface</a:t>
            </a:r>
            <a:r>
              <a:rPr b="1" lang="en-US">
                <a:solidFill>
                  <a:srgbClr val="3366FF"/>
                </a:solidFill>
              </a:rPr>
              <a:t> </a:t>
            </a:r>
            <a:r>
              <a:rPr lang="en-US"/>
              <a:t>(</a:t>
            </a:r>
            <a:r>
              <a:rPr b="1" lang="en-US">
                <a:solidFill>
                  <a:srgbClr val="006699"/>
                </a:solidFill>
                <a:latin typeface="Arial"/>
                <a:ea typeface="Arial"/>
                <a:cs typeface="Arial"/>
                <a:sym typeface="Arial"/>
              </a:rPr>
              <a:t>UEFI</a:t>
            </a:r>
            <a:r>
              <a:rPr lang="en-US"/>
              <a:t>)</a:t>
            </a:r>
            <a:endParaRPr/>
          </a:p>
          <a:p>
            <a:pPr indent="-342900" lvl="0" marL="342900" rtl="0" algn="l">
              <a:spcBef>
                <a:spcPts val="630"/>
              </a:spcBef>
              <a:spcAft>
                <a:spcPts val="0"/>
              </a:spcAft>
              <a:buSzPts val="1980"/>
              <a:buChar char="▪"/>
            </a:pPr>
            <a:r>
              <a:rPr lang="en-US"/>
              <a:t>Common bootstrap loader, </a:t>
            </a:r>
            <a:r>
              <a:rPr b="1" lang="en-US">
                <a:solidFill>
                  <a:srgbClr val="006699"/>
                </a:solidFill>
                <a:latin typeface="Arial"/>
                <a:ea typeface="Arial"/>
                <a:cs typeface="Arial"/>
                <a:sym typeface="Arial"/>
              </a:rPr>
              <a:t>GRUB</a:t>
            </a:r>
            <a:r>
              <a:rPr lang="en-US"/>
              <a:t>, allows selection of kernel from multiple disks, versions, kernel options</a:t>
            </a:r>
            <a:endParaRPr/>
          </a:p>
          <a:p>
            <a:pPr indent="-342900" lvl="0" marL="342900" rtl="0" algn="l">
              <a:spcBef>
                <a:spcPts val="630"/>
              </a:spcBef>
              <a:spcAft>
                <a:spcPts val="0"/>
              </a:spcAft>
              <a:buSzPts val="1980"/>
              <a:buChar char="▪"/>
            </a:pPr>
            <a:r>
              <a:rPr lang="en-US"/>
              <a:t>Kernel loads and system is then </a:t>
            </a:r>
            <a:r>
              <a:rPr b="1" lang="en-US">
                <a:solidFill>
                  <a:srgbClr val="006699"/>
                </a:solidFill>
                <a:latin typeface="Arial"/>
                <a:ea typeface="Arial"/>
                <a:cs typeface="Arial"/>
                <a:sym typeface="Arial"/>
              </a:rPr>
              <a:t>running</a:t>
            </a:r>
            <a:endParaRPr/>
          </a:p>
          <a:p>
            <a:pPr indent="-342900" lvl="0" marL="342900" rtl="0" algn="l">
              <a:spcBef>
                <a:spcPts val="630"/>
              </a:spcBef>
              <a:spcAft>
                <a:spcPts val="0"/>
              </a:spcAft>
              <a:buSzPts val="1980"/>
              <a:buChar char="▪"/>
            </a:pPr>
            <a:r>
              <a:rPr lang="en-US"/>
              <a:t>Boot loaders frequently allow various boot states, such as single user mode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1090613" y="108633"/>
            <a:ext cx="7596187"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Operating-System Debugging</a:t>
            </a:r>
            <a:endParaRPr/>
          </a:p>
        </p:txBody>
      </p:sp>
      <p:sp>
        <p:nvSpPr>
          <p:cNvPr id="447" name="Google Shape;447;p55"/>
          <p:cNvSpPr txBox="1"/>
          <p:nvPr>
            <p:ph idx="1" type="body"/>
          </p:nvPr>
        </p:nvSpPr>
        <p:spPr>
          <a:xfrm>
            <a:off x="806450" y="1233488"/>
            <a:ext cx="7753350" cy="4910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b="1" lang="en-US">
                <a:solidFill>
                  <a:srgbClr val="006699"/>
                </a:solidFill>
                <a:latin typeface="Arial"/>
                <a:ea typeface="Arial"/>
                <a:cs typeface="Arial"/>
                <a:sym typeface="Arial"/>
              </a:rPr>
              <a:t>Debugging</a:t>
            </a:r>
            <a:r>
              <a:rPr lang="en-US">
                <a:solidFill>
                  <a:srgbClr val="3366FF"/>
                </a:solidFill>
              </a:rPr>
              <a:t> </a:t>
            </a:r>
            <a:r>
              <a:rPr lang="en-US"/>
              <a:t>is finding and fixing errors, or </a:t>
            </a:r>
            <a:r>
              <a:rPr b="1" lang="en-US">
                <a:solidFill>
                  <a:srgbClr val="006699"/>
                </a:solidFill>
                <a:latin typeface="Arial"/>
                <a:ea typeface="Arial"/>
                <a:cs typeface="Arial"/>
                <a:sym typeface="Arial"/>
              </a:rPr>
              <a:t>bugs</a:t>
            </a:r>
            <a:endParaRPr/>
          </a:p>
          <a:p>
            <a:pPr indent="-342900" lvl="0" marL="342900" rtl="0" algn="l">
              <a:spcBef>
                <a:spcPts val="630"/>
              </a:spcBef>
              <a:spcAft>
                <a:spcPts val="0"/>
              </a:spcAft>
              <a:buSzPts val="1980"/>
              <a:buChar char="▪"/>
            </a:pPr>
            <a:r>
              <a:rPr lang="en-US"/>
              <a:t>Also</a:t>
            </a:r>
            <a:r>
              <a:rPr b="1" lang="en-US">
                <a:solidFill>
                  <a:srgbClr val="3366FF"/>
                </a:solidFill>
              </a:rPr>
              <a:t> </a:t>
            </a:r>
            <a:r>
              <a:rPr b="1" lang="en-US">
                <a:solidFill>
                  <a:srgbClr val="006699"/>
                </a:solidFill>
                <a:latin typeface="Arial"/>
                <a:ea typeface="Arial"/>
                <a:cs typeface="Arial"/>
                <a:sym typeface="Arial"/>
              </a:rPr>
              <a:t>performance</a:t>
            </a:r>
            <a:r>
              <a:rPr b="1" lang="en-US">
                <a:solidFill>
                  <a:srgbClr val="3366FF"/>
                </a:solidFill>
              </a:rPr>
              <a:t> </a:t>
            </a:r>
            <a:r>
              <a:rPr b="1" lang="en-US">
                <a:solidFill>
                  <a:srgbClr val="006699"/>
                </a:solidFill>
                <a:latin typeface="Arial"/>
                <a:ea typeface="Arial"/>
                <a:cs typeface="Arial"/>
                <a:sym typeface="Arial"/>
              </a:rPr>
              <a:t>tuning</a:t>
            </a:r>
            <a:endParaRPr/>
          </a:p>
          <a:p>
            <a:pPr indent="-342900" lvl="0" marL="342900" rtl="0" algn="l">
              <a:spcBef>
                <a:spcPts val="630"/>
              </a:spcBef>
              <a:spcAft>
                <a:spcPts val="0"/>
              </a:spcAft>
              <a:buSzPts val="1980"/>
              <a:buChar char="▪"/>
            </a:pPr>
            <a:r>
              <a:rPr lang="en-US"/>
              <a:t>OS generate </a:t>
            </a:r>
            <a:r>
              <a:rPr b="1" lang="en-US">
                <a:solidFill>
                  <a:srgbClr val="006699"/>
                </a:solidFill>
                <a:latin typeface="Arial"/>
                <a:ea typeface="Arial"/>
                <a:cs typeface="Arial"/>
                <a:sym typeface="Arial"/>
              </a:rPr>
              <a:t>log</a:t>
            </a:r>
            <a:r>
              <a:rPr b="1" lang="en-US">
                <a:solidFill>
                  <a:srgbClr val="3366FF"/>
                </a:solidFill>
              </a:rPr>
              <a:t> </a:t>
            </a:r>
            <a:r>
              <a:rPr b="1" lang="en-US">
                <a:solidFill>
                  <a:srgbClr val="006699"/>
                </a:solidFill>
                <a:latin typeface="Arial"/>
                <a:ea typeface="Arial"/>
                <a:cs typeface="Arial"/>
                <a:sym typeface="Arial"/>
              </a:rPr>
              <a:t>files</a:t>
            </a:r>
            <a:r>
              <a:rPr lang="en-US">
                <a:solidFill>
                  <a:srgbClr val="3366FF"/>
                </a:solidFill>
              </a:rPr>
              <a:t> </a:t>
            </a:r>
            <a:r>
              <a:rPr lang="en-US">
                <a:solidFill>
                  <a:srgbClr val="000000"/>
                </a:solidFill>
              </a:rPr>
              <a:t>containing error information</a:t>
            </a:r>
            <a:endParaRPr/>
          </a:p>
          <a:p>
            <a:pPr indent="-342900" lvl="0" marL="342900" rtl="0" algn="l">
              <a:spcBef>
                <a:spcPts val="630"/>
              </a:spcBef>
              <a:spcAft>
                <a:spcPts val="0"/>
              </a:spcAft>
              <a:buSzPts val="1980"/>
              <a:buChar char="▪"/>
            </a:pPr>
            <a:r>
              <a:rPr lang="en-US">
                <a:solidFill>
                  <a:srgbClr val="000000"/>
                </a:solidFill>
              </a:rPr>
              <a:t>Failure of an application can generate </a:t>
            </a:r>
            <a:r>
              <a:rPr b="1" lang="en-US">
                <a:solidFill>
                  <a:srgbClr val="006699"/>
                </a:solidFill>
                <a:latin typeface="Arial"/>
                <a:ea typeface="Arial"/>
                <a:cs typeface="Arial"/>
                <a:sym typeface="Arial"/>
              </a:rPr>
              <a:t>core</a:t>
            </a:r>
            <a:r>
              <a:rPr b="1" lang="en-US">
                <a:solidFill>
                  <a:srgbClr val="3366FF"/>
                </a:solidFill>
              </a:rPr>
              <a:t> </a:t>
            </a:r>
            <a:r>
              <a:rPr b="1" lang="en-US">
                <a:solidFill>
                  <a:srgbClr val="006699"/>
                </a:solidFill>
                <a:latin typeface="Arial"/>
                <a:ea typeface="Arial"/>
                <a:cs typeface="Arial"/>
                <a:sym typeface="Arial"/>
              </a:rPr>
              <a:t>dump</a:t>
            </a:r>
            <a:r>
              <a:rPr lang="en-US">
                <a:solidFill>
                  <a:srgbClr val="3366FF"/>
                </a:solidFill>
              </a:rPr>
              <a:t> </a:t>
            </a:r>
            <a:r>
              <a:rPr lang="en-US">
                <a:solidFill>
                  <a:srgbClr val="000000"/>
                </a:solidFill>
              </a:rPr>
              <a:t>file capturing memory of the process</a:t>
            </a:r>
            <a:endParaRPr/>
          </a:p>
          <a:p>
            <a:pPr indent="-342900" lvl="0" marL="342900" rtl="0" algn="l">
              <a:spcBef>
                <a:spcPts val="630"/>
              </a:spcBef>
              <a:spcAft>
                <a:spcPts val="0"/>
              </a:spcAft>
              <a:buSzPts val="1980"/>
              <a:buChar char="▪"/>
            </a:pPr>
            <a:r>
              <a:rPr lang="en-US">
                <a:solidFill>
                  <a:srgbClr val="000000"/>
                </a:solidFill>
              </a:rPr>
              <a:t>Operating system failure can generate </a:t>
            </a:r>
            <a:r>
              <a:rPr b="1" lang="en-US">
                <a:solidFill>
                  <a:srgbClr val="006699"/>
                </a:solidFill>
                <a:latin typeface="Arial"/>
                <a:ea typeface="Arial"/>
                <a:cs typeface="Arial"/>
                <a:sym typeface="Arial"/>
              </a:rPr>
              <a:t>crash</a:t>
            </a:r>
            <a:r>
              <a:rPr b="1" lang="en-US">
                <a:solidFill>
                  <a:srgbClr val="3366FF"/>
                </a:solidFill>
              </a:rPr>
              <a:t> </a:t>
            </a:r>
            <a:r>
              <a:rPr b="1" lang="en-US">
                <a:solidFill>
                  <a:srgbClr val="006699"/>
                </a:solidFill>
                <a:latin typeface="Arial"/>
                <a:ea typeface="Arial"/>
                <a:cs typeface="Arial"/>
                <a:sym typeface="Arial"/>
              </a:rPr>
              <a:t>dump</a:t>
            </a:r>
            <a:r>
              <a:rPr lang="en-US">
                <a:solidFill>
                  <a:srgbClr val="3366FF"/>
                </a:solidFill>
              </a:rPr>
              <a:t> </a:t>
            </a:r>
            <a:r>
              <a:rPr lang="en-US">
                <a:solidFill>
                  <a:srgbClr val="000000"/>
                </a:solidFill>
              </a:rPr>
              <a:t>file containing kernel memory</a:t>
            </a:r>
            <a:endParaRPr/>
          </a:p>
          <a:p>
            <a:pPr indent="-342900" lvl="0" marL="342900" rtl="0" algn="l">
              <a:spcBef>
                <a:spcPts val="630"/>
              </a:spcBef>
              <a:spcAft>
                <a:spcPts val="0"/>
              </a:spcAft>
              <a:buSzPts val="1980"/>
              <a:buChar char="▪"/>
            </a:pPr>
            <a:r>
              <a:rPr lang="en-US">
                <a:solidFill>
                  <a:srgbClr val="000000"/>
                </a:solidFill>
              </a:rPr>
              <a:t>Beyond crashes, performance tuning can optimize system performance</a:t>
            </a:r>
            <a:endParaRPr/>
          </a:p>
          <a:p>
            <a:pPr indent="-285750" lvl="1" marL="742950" rtl="0" algn="l">
              <a:spcBef>
                <a:spcPts val="630"/>
              </a:spcBef>
              <a:spcAft>
                <a:spcPts val="0"/>
              </a:spcAft>
              <a:buSzPts val="1980"/>
              <a:buChar char="•"/>
            </a:pPr>
            <a:r>
              <a:rPr lang="en-US">
                <a:solidFill>
                  <a:srgbClr val="000000"/>
                </a:solidFill>
              </a:rPr>
              <a:t>Sometimes using </a:t>
            </a:r>
            <a:r>
              <a:rPr b="1" i="1" lang="en-US">
                <a:solidFill>
                  <a:srgbClr val="000000"/>
                </a:solidFill>
              </a:rPr>
              <a:t>trace listings</a:t>
            </a:r>
            <a:r>
              <a:rPr lang="en-US">
                <a:solidFill>
                  <a:srgbClr val="000000"/>
                </a:solidFill>
              </a:rPr>
              <a:t> of activities, recorded for analysis</a:t>
            </a:r>
            <a:endParaRPr/>
          </a:p>
          <a:p>
            <a:pPr indent="-285750" lvl="1" marL="742950" rtl="0" algn="l">
              <a:spcBef>
                <a:spcPts val="630"/>
              </a:spcBef>
              <a:spcAft>
                <a:spcPts val="0"/>
              </a:spcAft>
              <a:buSzPts val="1980"/>
              <a:buChar char="•"/>
            </a:pPr>
            <a:r>
              <a:rPr b="1" lang="en-US">
                <a:solidFill>
                  <a:srgbClr val="006699"/>
                </a:solidFill>
                <a:latin typeface="Arial"/>
                <a:ea typeface="Arial"/>
                <a:cs typeface="Arial"/>
                <a:sym typeface="Arial"/>
              </a:rPr>
              <a:t>Profiling</a:t>
            </a:r>
            <a:r>
              <a:rPr lang="en-US">
                <a:solidFill>
                  <a:srgbClr val="000000"/>
                </a:solidFill>
              </a:rPr>
              <a:t> is periodic sampling of instruction pointer to look for statistical trends</a:t>
            </a:r>
            <a:endParaRPr/>
          </a:p>
          <a:p>
            <a:pPr indent="0" lvl="0" marL="0" rtl="0" algn="l">
              <a:spcBef>
                <a:spcPts val="630"/>
              </a:spcBef>
              <a:spcAft>
                <a:spcPts val="0"/>
              </a:spcAft>
              <a:buSzPts val="1980"/>
              <a:buNone/>
            </a:pPr>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endParaRPr>
              <a:solidFill>
                <a:srgbClr val="000000"/>
              </a:solidFill>
            </a:endParaRPr>
          </a:p>
          <a:p>
            <a:pPr indent="-342900" lvl="0" marL="342900" rtl="0" algn="l">
              <a:spcBef>
                <a:spcPts val="630"/>
              </a:spcBef>
              <a:spcAft>
                <a:spcPts val="0"/>
              </a:spcAft>
              <a:buSzPts val="1980"/>
              <a:buFont typeface="Arial"/>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1090613" y="220663"/>
            <a:ext cx="7400925"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Performance Tuning</a:t>
            </a:r>
            <a:endParaRPr/>
          </a:p>
        </p:txBody>
      </p:sp>
      <p:sp>
        <p:nvSpPr>
          <p:cNvPr id="453" name="Google Shape;453;p56"/>
          <p:cNvSpPr txBox="1"/>
          <p:nvPr>
            <p:ph idx="1" type="body"/>
          </p:nvPr>
        </p:nvSpPr>
        <p:spPr>
          <a:xfrm>
            <a:off x="806450" y="1233488"/>
            <a:ext cx="7685088" cy="49101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Improve performance by removing bottlenecks</a:t>
            </a:r>
            <a:endParaRPr/>
          </a:p>
          <a:p>
            <a:pPr indent="-342900" lvl="0" marL="342900" rtl="0" algn="l">
              <a:spcBef>
                <a:spcPts val="630"/>
              </a:spcBef>
              <a:spcAft>
                <a:spcPts val="0"/>
              </a:spcAft>
              <a:buSzPts val="1980"/>
              <a:buChar char="▪"/>
            </a:pPr>
            <a:r>
              <a:rPr lang="en-US"/>
              <a:t>OS must provide means of computing and displaying measures of system behavior</a:t>
            </a:r>
            <a:endParaRPr>
              <a:solidFill>
                <a:srgbClr val="000000"/>
              </a:solidFill>
            </a:endParaRPr>
          </a:p>
          <a:p>
            <a:pPr indent="-342900" lvl="0" marL="342900" rtl="0" algn="l">
              <a:spcBef>
                <a:spcPts val="630"/>
              </a:spcBef>
              <a:spcAft>
                <a:spcPts val="0"/>
              </a:spcAft>
              <a:buSzPts val="1980"/>
              <a:buChar char="▪"/>
            </a:pPr>
            <a:r>
              <a:rPr lang="en-US">
                <a:solidFill>
                  <a:srgbClr val="000000"/>
                </a:solidFill>
              </a:rPr>
              <a:t>For example, “top” program or Windows Task Manager</a:t>
            </a:r>
            <a:endParaRPr/>
          </a:p>
        </p:txBody>
      </p:sp>
      <p:pic>
        <p:nvPicPr>
          <p:cNvPr id="454" name="Google Shape;454;p56"/>
          <p:cNvPicPr preferRelativeResize="0"/>
          <p:nvPr/>
        </p:nvPicPr>
        <p:blipFill rotWithShape="1">
          <a:blip r:embed="rId3">
            <a:alphaModFix/>
          </a:blip>
          <a:srcRect b="0" l="0" r="0" t="0"/>
          <a:stretch/>
        </p:blipFill>
        <p:spPr>
          <a:xfrm>
            <a:off x="1141413" y="2720975"/>
            <a:ext cx="6389687" cy="3594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7"/>
          <p:cNvSpPr txBox="1"/>
          <p:nvPr>
            <p:ph type="title"/>
          </p:nvPr>
        </p:nvSpPr>
        <p:spPr>
          <a:xfrm>
            <a:off x="800100" y="220663"/>
            <a:ext cx="772001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Tracing</a:t>
            </a:r>
            <a:endParaRPr/>
          </a:p>
        </p:txBody>
      </p:sp>
      <p:sp>
        <p:nvSpPr>
          <p:cNvPr id="461" name="Google Shape;461;p57"/>
          <p:cNvSpPr txBox="1"/>
          <p:nvPr/>
        </p:nvSpPr>
        <p:spPr>
          <a:xfrm>
            <a:off x="806451" y="1095605"/>
            <a:ext cx="6341836" cy="478994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Collects data for a specific event, such as steps involved in a system call invocation</a:t>
            </a:r>
            <a:endParaRPr/>
          </a:p>
          <a:p>
            <a:pPr indent="-285750" lvl="0" marL="28575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Tools include</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strace – trace system calls invoked by a process</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gdb – source-level debugger</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perf – collection of Linux performance tools</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tcpdump – collects network packets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ph type="title"/>
          </p:nvPr>
        </p:nvSpPr>
        <p:spPr>
          <a:xfrm>
            <a:off x="800100" y="220663"/>
            <a:ext cx="777240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BCC</a:t>
            </a:r>
            <a:endParaRPr/>
          </a:p>
        </p:txBody>
      </p:sp>
      <p:sp>
        <p:nvSpPr>
          <p:cNvPr id="468" name="Google Shape;468;p58"/>
          <p:cNvSpPr txBox="1"/>
          <p:nvPr/>
        </p:nvSpPr>
        <p:spPr>
          <a:xfrm>
            <a:off x="806450" y="1233488"/>
            <a:ext cx="7766050" cy="4910137"/>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Debugging interactions between user-level and kernel code nearly impossible without toolset that understands both and an instrument their actions</a:t>
            </a:r>
            <a:endParaRPr/>
          </a:p>
          <a:p>
            <a:pPr indent="-342900" lvl="0" marL="34290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BCC (BPF Compiler Collection) is a rich toolkit providing tracing features for Linux</a:t>
            </a:r>
            <a:endParaRPr/>
          </a:p>
          <a:p>
            <a:pPr indent="-285750" lvl="1" marL="742950" marR="0" rtl="0" algn="l">
              <a:spcBef>
                <a:spcPts val="630"/>
              </a:spcBef>
              <a:spcAft>
                <a:spcPts val="0"/>
              </a:spcAft>
              <a:buClr>
                <a:srgbClr val="CC6600"/>
              </a:buClr>
              <a:buSzPts val="1980"/>
              <a:buFont typeface="Arial"/>
              <a:buChar char="•"/>
            </a:pPr>
            <a:r>
              <a:rPr b="0" i="0" lang="en-US" sz="1800" u="none" cap="none" strike="noStrike">
                <a:solidFill>
                  <a:srgbClr val="000000"/>
                </a:solidFill>
                <a:latin typeface="Helvetica Neue"/>
                <a:ea typeface="Helvetica Neue"/>
                <a:cs typeface="Helvetica Neue"/>
                <a:sym typeface="Helvetica Neue"/>
              </a:rPr>
              <a:t>See also the original DTrace</a:t>
            </a:r>
            <a:endParaRPr/>
          </a:p>
          <a:p>
            <a:pPr indent="-342900" lvl="0" marL="34290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For example, disksnoop.py traces disk I/O activity</a:t>
            </a:r>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217170" lvl="0" marL="342900" marR="0" rtl="0" algn="l">
              <a:spcBef>
                <a:spcPts val="630"/>
              </a:spcBef>
              <a:spcAft>
                <a:spcPts val="0"/>
              </a:spcAft>
              <a:buClr>
                <a:srgbClr val="993300"/>
              </a:buClr>
              <a:buSzPts val="1980"/>
              <a:buFont typeface="Noto Sans Symbols"/>
              <a:buNone/>
            </a:pPr>
            <a:r>
              <a:t/>
            </a:r>
            <a:endParaRPr b="0" i="0" sz="1800" u="none" cap="none" strike="noStrike">
              <a:solidFill>
                <a:srgbClr val="000000"/>
              </a:solidFill>
              <a:latin typeface="Helvetica Neue"/>
              <a:ea typeface="Helvetica Neue"/>
              <a:cs typeface="Helvetica Neue"/>
              <a:sym typeface="Helvetica Neue"/>
            </a:endParaRPr>
          </a:p>
          <a:p>
            <a:pPr indent="-342900" lvl="0" marL="342900" marR="0" rtl="0" algn="l">
              <a:spcBef>
                <a:spcPts val="630"/>
              </a:spcBef>
              <a:spcAft>
                <a:spcPts val="0"/>
              </a:spcAft>
              <a:buClr>
                <a:srgbClr val="993300"/>
              </a:buClr>
              <a:buSzPts val="1980"/>
              <a:buFont typeface="Noto Sans Symbols"/>
              <a:buChar char="▪"/>
            </a:pPr>
            <a:r>
              <a:rPr b="0" i="0" lang="en-US" sz="1800" u="none" cap="none" strike="noStrike">
                <a:solidFill>
                  <a:srgbClr val="000000"/>
                </a:solidFill>
                <a:latin typeface="Helvetica Neue"/>
                <a:ea typeface="Helvetica Neue"/>
                <a:cs typeface="Helvetica Neue"/>
                <a:sym typeface="Helvetica Neue"/>
              </a:rPr>
              <a:t>Many other tools (next slide)</a:t>
            </a:r>
            <a:endParaRPr/>
          </a:p>
        </p:txBody>
      </p:sp>
      <p:pic>
        <p:nvPicPr>
          <p:cNvPr id="469" name="Google Shape;469;p58"/>
          <p:cNvPicPr preferRelativeResize="0"/>
          <p:nvPr/>
        </p:nvPicPr>
        <p:blipFill rotWithShape="1">
          <a:blip r:embed="rId3">
            <a:alphaModFix/>
          </a:blip>
          <a:srcRect b="0" l="0" r="0" t="0"/>
          <a:stretch/>
        </p:blipFill>
        <p:spPr>
          <a:xfrm>
            <a:off x="1628775" y="3549650"/>
            <a:ext cx="4953000" cy="1295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800100" y="220663"/>
            <a:ext cx="7691438"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Linux bcc/BPF Tracing Tools</a:t>
            </a:r>
            <a:endParaRPr/>
          </a:p>
        </p:txBody>
      </p:sp>
      <p:pic>
        <p:nvPicPr>
          <p:cNvPr id="476" name="Google Shape;476;p59"/>
          <p:cNvPicPr preferRelativeResize="0"/>
          <p:nvPr/>
        </p:nvPicPr>
        <p:blipFill rotWithShape="1">
          <a:blip r:embed="rId3">
            <a:alphaModFix/>
          </a:blip>
          <a:srcRect b="0" l="0" r="0" t="0"/>
          <a:stretch/>
        </p:blipFill>
        <p:spPr>
          <a:xfrm>
            <a:off x="704850" y="914400"/>
            <a:ext cx="7531100" cy="527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1003300" y="220663"/>
            <a:ext cx="7739063"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Operating System Services (Cont.)</a:t>
            </a:r>
            <a:endParaRPr/>
          </a:p>
        </p:txBody>
      </p:sp>
      <p:sp>
        <p:nvSpPr>
          <p:cNvPr id="104" name="Google Shape;104;p6"/>
          <p:cNvSpPr txBox="1"/>
          <p:nvPr>
            <p:ph idx="1" type="body"/>
          </p:nvPr>
        </p:nvSpPr>
        <p:spPr>
          <a:xfrm>
            <a:off x="844550" y="1158875"/>
            <a:ext cx="7739063" cy="490537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80"/>
              <a:buChar char="▪"/>
            </a:pPr>
            <a:r>
              <a:rPr lang="en-US"/>
              <a:t>Another set of OS functions exists for ensuring the efficient operation of the system itself via resource sharing</a:t>
            </a:r>
            <a:endParaRPr/>
          </a:p>
          <a:p>
            <a:pPr indent="-285750" lvl="1" marL="742950" rtl="0" algn="l">
              <a:lnSpc>
                <a:spcPct val="90000"/>
              </a:lnSpc>
              <a:spcBef>
                <a:spcPts val="630"/>
              </a:spcBef>
              <a:spcAft>
                <a:spcPts val="0"/>
              </a:spcAft>
              <a:buSzPts val="1980"/>
              <a:buChar char="•"/>
            </a:pPr>
            <a:r>
              <a:rPr b="1" lang="en-US"/>
              <a:t>Resource allocation - </a:t>
            </a:r>
            <a:r>
              <a:rPr lang="en-US"/>
              <a:t>When  multiple users or multiple jobs running concurrently, resources must be allocated to each of them</a:t>
            </a:r>
            <a:endParaRPr/>
          </a:p>
          <a:p>
            <a:pPr indent="-228600" lvl="2" marL="1085850" rtl="0" algn="l">
              <a:lnSpc>
                <a:spcPct val="90000"/>
              </a:lnSpc>
              <a:spcBef>
                <a:spcPts val="630"/>
              </a:spcBef>
              <a:spcAft>
                <a:spcPts val="0"/>
              </a:spcAft>
              <a:buSzPts val="1350"/>
              <a:buChar char="4"/>
            </a:pPr>
            <a:r>
              <a:rPr lang="en-US"/>
              <a:t>Many types of resources -   CPU cycles, main memory, file storage, I/O devices.</a:t>
            </a:r>
            <a:endParaRPr/>
          </a:p>
          <a:p>
            <a:pPr indent="-285750" lvl="1" marL="742950" rtl="0" algn="l">
              <a:lnSpc>
                <a:spcPct val="90000"/>
              </a:lnSpc>
              <a:spcBef>
                <a:spcPts val="630"/>
              </a:spcBef>
              <a:spcAft>
                <a:spcPts val="0"/>
              </a:spcAft>
              <a:buSzPts val="1980"/>
              <a:buChar char="•"/>
            </a:pPr>
            <a:r>
              <a:rPr b="1" lang="en-US"/>
              <a:t>Logging -</a:t>
            </a:r>
            <a:r>
              <a:rPr lang="en-US"/>
              <a:t> To keep track of which users use how much and what kinds of computer resources</a:t>
            </a:r>
            <a:endParaRPr/>
          </a:p>
          <a:p>
            <a:pPr indent="-285750" lvl="1" marL="742950" rtl="0" algn="l">
              <a:lnSpc>
                <a:spcPct val="90000"/>
              </a:lnSpc>
              <a:spcBef>
                <a:spcPts val="630"/>
              </a:spcBef>
              <a:spcAft>
                <a:spcPts val="0"/>
              </a:spcAft>
              <a:buSzPts val="1980"/>
              <a:buChar char="•"/>
            </a:pPr>
            <a:r>
              <a:rPr b="1" lang="en-US"/>
              <a:t>Protection and security - </a:t>
            </a:r>
            <a:r>
              <a:rPr lang="en-US"/>
              <a:t>The owners of information stored in a multiuser or networked computer system may want to control use of that information, concurrent processes should not interfere with each other</a:t>
            </a:r>
            <a:endParaRPr/>
          </a:p>
          <a:p>
            <a:pPr indent="-228600" lvl="2" marL="1085850" rtl="0" algn="l">
              <a:lnSpc>
                <a:spcPct val="90000"/>
              </a:lnSpc>
              <a:spcBef>
                <a:spcPts val="630"/>
              </a:spcBef>
              <a:spcAft>
                <a:spcPts val="0"/>
              </a:spcAft>
              <a:buSzPts val="1350"/>
              <a:buChar char="4"/>
            </a:pPr>
            <a:r>
              <a:rPr b="1" lang="en-US"/>
              <a:t>Protection</a:t>
            </a:r>
            <a:r>
              <a:rPr lang="en-US"/>
              <a:t> involves ensuring that all access to system resources is controlled</a:t>
            </a:r>
            <a:endParaRPr/>
          </a:p>
          <a:p>
            <a:pPr indent="-228600" lvl="2" marL="1085850" rtl="0" algn="l">
              <a:lnSpc>
                <a:spcPct val="90000"/>
              </a:lnSpc>
              <a:spcBef>
                <a:spcPts val="630"/>
              </a:spcBef>
              <a:spcAft>
                <a:spcPts val="0"/>
              </a:spcAft>
              <a:buSzPts val="1350"/>
              <a:buChar char="4"/>
            </a:pPr>
            <a:r>
              <a:rPr b="1" lang="en-US"/>
              <a:t>Security</a:t>
            </a:r>
            <a:r>
              <a:rPr lang="en-US"/>
              <a:t> of the system from outsiders requires user authentication, extends to defending external I/O devices from invalid access attempts</a:t>
            </a:r>
            <a:endParaRPr/>
          </a:p>
          <a:p>
            <a:pPr indent="-342900" lvl="0" marL="342900" rtl="0" algn="l">
              <a:lnSpc>
                <a:spcPct val="90000"/>
              </a:lnSpc>
              <a:spcBef>
                <a:spcPts val="630"/>
              </a:spcBef>
              <a:spcAft>
                <a:spcPts val="0"/>
              </a:spcAft>
              <a:buSzPts val="1980"/>
              <a:buFont typeface="Arial"/>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type="ctrTitle"/>
          </p:nvPr>
        </p:nvSpPr>
        <p:spPr>
          <a:xfrm>
            <a:off x="685800" y="685800"/>
            <a:ext cx="7772400" cy="212725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End of Chapter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992188" y="206375"/>
            <a:ext cx="7918450" cy="576263"/>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A View of Operating System Services</a:t>
            </a:r>
            <a:endParaRPr/>
          </a:p>
        </p:txBody>
      </p:sp>
      <p:pic>
        <p:nvPicPr>
          <p:cNvPr id="110" name="Google Shape;110;p7"/>
          <p:cNvPicPr preferRelativeResize="0"/>
          <p:nvPr/>
        </p:nvPicPr>
        <p:blipFill rotWithShape="1">
          <a:blip r:embed="rId3">
            <a:alphaModFix/>
          </a:blip>
          <a:srcRect b="0" l="0" r="0" t="0"/>
          <a:stretch/>
        </p:blipFill>
        <p:spPr>
          <a:xfrm>
            <a:off x="1193800" y="1836738"/>
            <a:ext cx="7221538" cy="35956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txBox="1"/>
          <p:nvPr>
            <p:ph type="title"/>
          </p:nvPr>
        </p:nvSpPr>
        <p:spPr>
          <a:xfrm>
            <a:off x="877888" y="220663"/>
            <a:ext cx="8145462"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Command Line interpreter </a:t>
            </a:r>
            <a:endParaRPr/>
          </a:p>
        </p:txBody>
      </p:sp>
      <p:sp>
        <p:nvSpPr>
          <p:cNvPr id="117" name="Google Shape;117;p8"/>
          <p:cNvSpPr txBox="1"/>
          <p:nvPr>
            <p:ph idx="1" type="body"/>
          </p:nvPr>
        </p:nvSpPr>
        <p:spPr>
          <a:xfrm>
            <a:off x="877889" y="1223963"/>
            <a:ext cx="6155958" cy="413180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CLI allows direct command entry</a:t>
            </a:r>
            <a:endParaRPr/>
          </a:p>
          <a:p>
            <a:pPr indent="-342900" lvl="0" marL="342900" rtl="0" algn="l">
              <a:spcBef>
                <a:spcPts val="630"/>
              </a:spcBef>
              <a:spcAft>
                <a:spcPts val="0"/>
              </a:spcAft>
              <a:buSzPts val="1980"/>
              <a:buChar char="▪"/>
            </a:pPr>
            <a:r>
              <a:rPr lang="en-US"/>
              <a:t>Sometimes implemented in kernel, sometimes by systems program</a:t>
            </a:r>
            <a:endParaRPr/>
          </a:p>
          <a:p>
            <a:pPr indent="-342900" lvl="0" marL="342900" rtl="0" algn="l">
              <a:spcBef>
                <a:spcPts val="630"/>
              </a:spcBef>
              <a:spcAft>
                <a:spcPts val="0"/>
              </a:spcAft>
              <a:buSzPts val="1980"/>
              <a:buChar char="▪"/>
            </a:pPr>
            <a:r>
              <a:rPr lang="en-US"/>
              <a:t>Sometimes multiple flavors implemented – </a:t>
            </a:r>
            <a:r>
              <a:rPr b="1" lang="en-US">
                <a:solidFill>
                  <a:srgbClr val="006699"/>
                </a:solidFill>
                <a:latin typeface="Arial"/>
                <a:ea typeface="Arial"/>
                <a:cs typeface="Arial"/>
                <a:sym typeface="Arial"/>
              </a:rPr>
              <a:t>shells</a:t>
            </a:r>
            <a:endParaRPr/>
          </a:p>
          <a:p>
            <a:pPr indent="-342900" lvl="0" marL="342900" rtl="0" algn="l">
              <a:spcBef>
                <a:spcPts val="630"/>
              </a:spcBef>
              <a:spcAft>
                <a:spcPts val="0"/>
              </a:spcAft>
              <a:buSzPts val="1980"/>
              <a:buChar char="▪"/>
            </a:pPr>
            <a:r>
              <a:rPr lang="en-US"/>
              <a:t>Primarily fetches a command from user and executes it</a:t>
            </a:r>
            <a:endParaRPr/>
          </a:p>
          <a:p>
            <a:pPr indent="-342900" lvl="0" marL="342900" rtl="0" algn="l">
              <a:spcBef>
                <a:spcPts val="630"/>
              </a:spcBef>
              <a:spcAft>
                <a:spcPts val="0"/>
              </a:spcAft>
              <a:buSzPts val="1980"/>
              <a:buChar char="▪"/>
            </a:pPr>
            <a:r>
              <a:rPr lang="en-US"/>
              <a:t>Sometimes commands built-in, sometimes just names of programs</a:t>
            </a:r>
            <a:endParaRPr/>
          </a:p>
          <a:p>
            <a:pPr indent="-285750" lvl="1" marL="742950" rtl="0" algn="l">
              <a:spcBef>
                <a:spcPts val="630"/>
              </a:spcBef>
              <a:spcAft>
                <a:spcPts val="0"/>
              </a:spcAft>
              <a:buSzPts val="1980"/>
              <a:buChar char="•"/>
            </a:pPr>
            <a:r>
              <a:rPr lang="en-US"/>
              <a:t>If the latter, adding new features doesn’t require shell modification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1119188" y="220663"/>
            <a:ext cx="7397750" cy="5762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Bourne Shell Command Interpreter</a:t>
            </a:r>
            <a:endParaRPr/>
          </a:p>
        </p:txBody>
      </p:sp>
      <p:pic>
        <p:nvPicPr>
          <p:cNvPr id="123" name="Google Shape;123;p9"/>
          <p:cNvPicPr preferRelativeResize="0"/>
          <p:nvPr/>
        </p:nvPicPr>
        <p:blipFill rotWithShape="1">
          <a:blip r:embed="rId3">
            <a:alphaModFix/>
          </a:blip>
          <a:srcRect b="0" l="0" r="0" t="0"/>
          <a:stretch/>
        </p:blipFill>
        <p:spPr>
          <a:xfrm>
            <a:off x="885825" y="1041400"/>
            <a:ext cx="7397750" cy="51228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2011-01-13T23:43:38Z</dcterms:created>
  <dc:creator>Lucent End User</dc:creator>
</cp:coreProperties>
</file>